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26"/>
  </p:notesMasterIdLst>
  <p:sldIdLst>
    <p:sldId id="270" r:id="rId4"/>
    <p:sldId id="278" r:id="rId5"/>
    <p:sldId id="279" r:id="rId6"/>
    <p:sldId id="301" r:id="rId7"/>
    <p:sldId id="302" r:id="rId8"/>
    <p:sldId id="284" r:id="rId9"/>
    <p:sldId id="282" r:id="rId10"/>
    <p:sldId id="286" r:id="rId11"/>
    <p:sldId id="283" r:id="rId12"/>
    <p:sldId id="303" r:id="rId13"/>
    <p:sldId id="285" r:id="rId14"/>
    <p:sldId id="287" r:id="rId15"/>
    <p:sldId id="308" r:id="rId16"/>
    <p:sldId id="309" r:id="rId17"/>
    <p:sldId id="310" r:id="rId18"/>
    <p:sldId id="273" r:id="rId19"/>
    <p:sldId id="275" r:id="rId20"/>
    <p:sldId id="290" r:id="rId21"/>
    <p:sldId id="292" r:id="rId22"/>
    <p:sldId id="291" r:id="rId23"/>
    <p:sldId id="277" r:id="rId24"/>
    <p:sldId id="276" r:id="rId25"/>
  </p:sldIdLst>
  <p:sldSz cx="12192000" cy="6858000"/>
  <p:notesSz cx="6797675" cy="992663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C21F59-FE6C-4CB0-9509-CA5FC1F390F8}">
          <p14:sldIdLst>
            <p14:sldId id="270"/>
            <p14:sldId id="278"/>
            <p14:sldId id="279"/>
            <p14:sldId id="301"/>
            <p14:sldId id="302"/>
            <p14:sldId id="284"/>
            <p14:sldId id="282"/>
            <p14:sldId id="286"/>
            <p14:sldId id="283"/>
            <p14:sldId id="303"/>
            <p14:sldId id="285"/>
            <p14:sldId id="287"/>
            <p14:sldId id="308"/>
            <p14:sldId id="309"/>
            <p14:sldId id="310"/>
            <p14:sldId id="273"/>
            <p14:sldId id="275"/>
            <p14:sldId id="290"/>
            <p14:sldId id="292"/>
            <p14:sldId id="291"/>
            <p14:sldId id="277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992" autoAdjust="0"/>
  </p:normalViewPr>
  <p:slideViewPr>
    <p:cSldViewPr snapToGrid="0">
      <p:cViewPr varScale="1">
        <p:scale>
          <a:sx n="77" d="100"/>
          <a:sy n="77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02B1B785-4D91-4227-9149-D6068481C80B}" type="datetimeFigureOut">
              <a:rPr lang="hr-HR" smtClean="0"/>
              <a:t>2.6.2026.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859EDA61-CADD-4056-A747-9787AA7011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0257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5617">
              <a:defRPr/>
            </a:pPr>
            <a:fld id="{589ACD6F-C18E-4F03-94B3-7C05D866E78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55617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20872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cap="none">
                <a:sym typeface="Calibri"/>
              </a:rPr>
              <a:t>UPUTE ZA PREDAVAČE:</a:t>
            </a:r>
            <a:endParaRPr lang="en-US"/>
          </a:p>
          <a:p>
            <a:r>
              <a:rPr lang="en-US" b="0" i="0" u="none" strike="noStrike" cap="none" err="1">
                <a:sym typeface="Calibri"/>
              </a:rPr>
              <a:t>Ukratko</a:t>
            </a:r>
            <a:r>
              <a:rPr lang="en-US" b="0" i="0" u="none" strike="noStrike" cap="none">
                <a:sym typeface="Calibri"/>
              </a:rPr>
              <a:t> </a:t>
            </a:r>
            <a:r>
              <a:rPr lang="en-US" b="0" i="0" u="none" strike="noStrike" cap="none" err="1">
                <a:sym typeface="Calibri"/>
              </a:rPr>
              <a:t>izložiti</a:t>
            </a:r>
            <a:r>
              <a:rPr lang="en-US" b="0" i="0" u="none" strike="noStrike" cap="none">
                <a:sym typeface="Calibri"/>
              </a:rPr>
              <a:t> </a:t>
            </a:r>
            <a:r>
              <a:rPr lang="en-US" b="0" i="0" u="none" strike="noStrike" cap="none" err="1">
                <a:sym typeface="Calibri"/>
              </a:rPr>
              <a:t>što</a:t>
            </a:r>
            <a:r>
              <a:rPr lang="en-US" b="0" i="0" u="none" strike="noStrike" cap="none">
                <a:sym typeface="Calibri"/>
              </a:rPr>
              <a:t> se </a:t>
            </a:r>
            <a:r>
              <a:rPr lang="hr-HR" b="0" i="0" u="none" strike="noStrike" cap="none">
                <a:sym typeface="Calibri"/>
              </a:rPr>
              <a:t>mrežnim seminarom (</a:t>
            </a:r>
            <a:r>
              <a:rPr lang="en-US" b="0" i="1" u="none" strike="noStrike" cap="none" err="1">
                <a:sym typeface="Calibri"/>
              </a:rPr>
              <a:t>webinarom</a:t>
            </a:r>
            <a:r>
              <a:rPr lang="hr-HR" b="0" i="0" u="none" strike="noStrike" cap="none">
                <a:sym typeface="Calibri"/>
              </a:rPr>
              <a:t>)</a:t>
            </a:r>
            <a:r>
              <a:rPr lang="en-US" b="0" i="0" u="none" strike="noStrike" cap="none">
                <a:sym typeface="Calibri"/>
              </a:rPr>
              <a:t> </a:t>
            </a:r>
            <a:r>
              <a:rPr lang="en-US" b="0" i="0" u="none" strike="noStrike" cap="none" err="1">
                <a:sym typeface="Calibri"/>
              </a:rPr>
              <a:t>želi</a:t>
            </a:r>
            <a:r>
              <a:rPr lang="en-US" b="0" i="0" u="none" strike="noStrike" cap="none">
                <a:sym typeface="Calibri"/>
              </a:rPr>
              <a:t> </a:t>
            </a:r>
            <a:r>
              <a:rPr lang="en-US" b="0" i="0" u="none" strike="noStrike" cap="none" err="1">
                <a:sym typeface="Calibri"/>
              </a:rPr>
              <a:t>postići</a:t>
            </a:r>
            <a:r>
              <a:rPr lang="en-US" b="0" i="0" u="none" strike="noStrike" cap="none">
                <a:sym typeface="Calibri"/>
              </a:rPr>
              <a:t> i koji </a:t>
            </a:r>
            <a:r>
              <a:rPr lang="en-US" b="0" i="0" u="none" strike="noStrike" cap="none" err="1">
                <a:sym typeface="Calibri"/>
              </a:rPr>
              <a:t>su</a:t>
            </a:r>
            <a:r>
              <a:rPr lang="en-US" b="0" i="0" u="none" strike="noStrike" cap="none">
                <a:sym typeface="Calibri"/>
              </a:rPr>
              <a:t> </a:t>
            </a:r>
            <a:r>
              <a:rPr lang="en-US" b="0" i="0" u="none" strike="noStrike" cap="none" err="1">
                <a:sym typeface="Calibri"/>
              </a:rPr>
              <a:t>željeni</a:t>
            </a:r>
            <a:r>
              <a:rPr lang="en-US" b="0" i="0" u="none" strike="noStrike" cap="none">
                <a:sym typeface="Calibri"/>
              </a:rPr>
              <a:t> </a:t>
            </a:r>
            <a:r>
              <a:rPr lang="en-US" b="0" i="0" u="none" strike="noStrike" cap="none" err="1">
                <a:sym typeface="Calibri"/>
              </a:rPr>
              <a:t>ishodi</a:t>
            </a:r>
            <a:r>
              <a:rPr lang="en-US" b="0" i="0" u="none" strike="noStrike" cap="none">
                <a:sym typeface="Calibri"/>
              </a:rPr>
              <a:t>.</a:t>
            </a:r>
            <a:endParaRPr lang="en-US"/>
          </a:p>
          <a:p>
            <a:endParaRPr lang="en-US">
              <a:sym typeface="Calibri"/>
            </a:endParaRPr>
          </a:p>
          <a:p>
            <a:r>
              <a:rPr lang="en-US" b="0" i="0" u="none" strike="noStrike" cap="none">
                <a:sym typeface="Calibri"/>
              </a:rPr>
              <a:t>BILJEŠKA ZA PREDAVAČE:</a:t>
            </a:r>
            <a:endParaRPr lang="en-US"/>
          </a:p>
          <a:p>
            <a:r>
              <a:rPr lang="en-US" err="1">
                <a:sym typeface="Calibri"/>
              </a:rPr>
              <a:t>Sudionici</a:t>
            </a:r>
            <a:r>
              <a:rPr lang="en-US">
                <a:sym typeface="Calibri"/>
              </a:rPr>
              <a:t> </a:t>
            </a:r>
            <a:r>
              <a:rPr lang="en-US" b="0" i="0" u="none" strike="noStrike" cap="none" err="1">
                <a:sym typeface="Calibri"/>
              </a:rPr>
              <a:t>će</a:t>
            </a:r>
            <a:r>
              <a:rPr lang="hr-HR" b="0" i="0" u="none" strike="noStrike" cap="none">
                <a:sym typeface="Calibri"/>
              </a:rPr>
              <a:t> se upoznati s</a:t>
            </a:r>
            <a:r>
              <a:rPr lang="en-US">
                <a:sym typeface="Calibri"/>
              </a:rPr>
              <a:t>:</a:t>
            </a:r>
            <a:endParaRPr lang="en-US">
              <a:cs typeface="Calibri"/>
            </a:endParaRPr>
          </a:p>
          <a:p>
            <a:pPr marL="656987" lvl="1" indent="-179178">
              <a:buFont typeface="Arial" panose="020B0604020202020204" pitchFamily="34" charset="0"/>
              <a:buChar char="•"/>
            </a:pPr>
            <a:r>
              <a:rPr lang="hr-HR" sz="1300"/>
              <a:t>načinom rada i osnovnim funkcionalnostima administracijskoga sučelja Nacionalnog informacijskog sustava za prijavu i upise u srednje škole (</a:t>
            </a:r>
            <a:r>
              <a:rPr lang="hr-HR" sz="1300" err="1"/>
              <a:t>NISpuSŠ</a:t>
            </a:r>
            <a:r>
              <a:rPr lang="hr-HR" sz="1300"/>
              <a:t>),</a:t>
            </a:r>
          </a:p>
          <a:p>
            <a:pPr marL="656987" lvl="1" indent="-179178">
              <a:buFont typeface="Arial" panose="020B0604020202020204" pitchFamily="34" charset="0"/>
              <a:buChar char="•"/>
            </a:pPr>
            <a:r>
              <a:rPr lang="hr-HR" sz="1300"/>
              <a:t>ulogama korisnika i njihovim nadležnostima unutar sustava,</a:t>
            </a:r>
          </a:p>
          <a:p>
            <a:pPr marL="656987" lvl="1" indent="-179178">
              <a:buFont typeface="Arial" panose="020B0604020202020204" pitchFamily="34" charset="0"/>
              <a:buChar char="•"/>
            </a:pPr>
            <a:r>
              <a:rPr lang="hr-HR" sz="1300"/>
              <a:t>zadaćama koje trebaju odraditi i njihovim rokovima.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5617">
              <a:defRPr/>
            </a:pPr>
            <a:fld id="{589ACD6F-C18E-4F03-94B3-7C05D866E78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55617">
                <a:defRPr/>
              </a:pPr>
              <a:t>16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48679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5617">
              <a:defRPr/>
            </a:pPr>
            <a:fld id="{589ACD6F-C18E-4F03-94B3-7C05D866E78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55617">
                <a:defRPr/>
              </a:pPr>
              <a:t>17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91262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5617">
              <a:defRPr/>
            </a:pPr>
            <a:fld id="{589ACD6F-C18E-4F03-94B3-7C05D866E78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55617">
                <a:defRPr/>
              </a:pPr>
              <a:t>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39297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5617">
              <a:defRPr/>
            </a:pPr>
            <a:fld id="{589ACD6F-C18E-4F03-94B3-7C05D866E78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55617">
                <a:defRPr/>
              </a:pPr>
              <a:t>19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87756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5617">
              <a:defRPr/>
            </a:pPr>
            <a:fld id="{589ACD6F-C18E-4F03-94B3-7C05D866E78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55617">
                <a:defRPr/>
              </a:pPr>
              <a:t>20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48984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5617">
              <a:defRPr/>
            </a:pPr>
            <a:fld id="{589ACD6F-C18E-4F03-94B3-7C05D866E78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55617">
                <a:defRPr/>
              </a:pPr>
              <a:t>21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52497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5617">
              <a:defRPr/>
            </a:pPr>
            <a:fld id="{589ACD6F-C18E-4F03-94B3-7C05D866E78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55617">
                <a:defRPr/>
              </a:pPr>
              <a:t>22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47663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5617">
              <a:defRPr/>
            </a:pPr>
            <a:fld id="{589ACD6F-C18E-4F03-94B3-7C05D866E78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55617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57147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5617">
              <a:defRPr/>
            </a:pPr>
            <a:fld id="{589ACD6F-C18E-4F03-94B3-7C05D866E78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55617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80881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5617">
              <a:defRPr/>
            </a:pPr>
            <a:fld id="{589ACD6F-C18E-4F03-94B3-7C05D866E78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55617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3475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5617">
              <a:defRPr/>
            </a:pPr>
            <a:fld id="{589ACD6F-C18E-4F03-94B3-7C05D866E78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55617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77221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5617">
              <a:defRPr/>
            </a:pPr>
            <a:fld id="{589ACD6F-C18E-4F03-94B3-7C05D866E78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55617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83590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5617">
              <a:defRPr/>
            </a:pPr>
            <a:fld id="{589ACD6F-C18E-4F03-94B3-7C05D866E78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55617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91468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5617">
              <a:defRPr/>
            </a:pPr>
            <a:fld id="{589ACD6F-C18E-4F03-94B3-7C05D866E78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55617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9126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5617">
              <a:defRPr/>
            </a:pPr>
            <a:fld id="{589ACD6F-C18E-4F03-94B3-7C05D866E78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55617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22062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rukturnifondovi.hr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rdd.gov.hr/" TargetMode="External"/><Relationship Id="rId2" Type="http://schemas.openxmlformats.org/officeDocument/2006/relationships/hyperlink" Target="http://www.strukturnifondovi.hr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D7446-23A4-475B-9FCC-3BFA43C88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pic>
        <p:nvPicPr>
          <p:cNvPr id="4" name="Google Shape;105;p2" descr="by-nc-sa">
            <a:extLst>
              <a:ext uri="{FF2B5EF4-FFF2-40B4-BE49-F238E27FC236}">
                <a16:creationId xmlns:a16="http://schemas.microsoft.com/office/drawing/2014/main" id="{3B2881FE-67F8-43DE-985C-33006E32900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036812" y="4962652"/>
            <a:ext cx="1272801" cy="4352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752963-FD0D-44CF-9835-98D6473D4879}"/>
              </a:ext>
            </a:extLst>
          </p:cNvPr>
          <p:cNvSpPr txBox="1"/>
          <p:nvPr userDrawn="1"/>
        </p:nvSpPr>
        <p:spPr>
          <a:xfrm>
            <a:off x="5309613" y="4949467"/>
            <a:ext cx="7135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/>
              <a:t>Ovo je djelo dano na korištenje pod licencom Creative </a:t>
            </a:r>
            <a:r>
              <a:rPr lang="hr-HR" sz="1200" err="1"/>
              <a:t>Commons</a:t>
            </a:r>
            <a:r>
              <a:rPr lang="hr-HR" sz="1200"/>
              <a:t> Imenovanje-Nekomercijalno-Dijeli pod istim uvjetima 4.0 međunarodna.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1EF44F-8971-43B3-B93B-773000FA5772}"/>
              </a:ext>
            </a:extLst>
          </p:cNvPr>
          <p:cNvSpPr txBox="1"/>
          <p:nvPr userDrawn="1"/>
        </p:nvSpPr>
        <p:spPr>
          <a:xfrm>
            <a:off x="294443" y="445278"/>
            <a:ext cx="116031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400" b="0" i="0" u="none" strike="noStrike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Organizacija događanja financirana je u okviru Operativnog programa Učinkoviti ljudski potencijali 2014. – 2020. iz Europskog socijalnog fonda. </a:t>
            </a:r>
            <a:r>
              <a:rPr lang="hr-HR" sz="1400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​</a:t>
            </a:r>
            <a:endParaRPr lang="hr-HR" sz="1400"/>
          </a:p>
        </p:txBody>
      </p:sp>
    </p:spTree>
    <p:extLst>
      <p:ext uri="{BB962C8B-B14F-4D97-AF65-F5344CB8AC3E}">
        <p14:creationId xmlns:p14="http://schemas.microsoft.com/office/powerpoint/2010/main" val="422326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8B9F7-BA74-4065-B8C2-1546FE2CF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C5CF0DAF-5455-476C-BE19-374BF5318C2D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482382235"/>
              </p:ext>
            </p:extLst>
          </p:nvPr>
        </p:nvGraphicFramePr>
        <p:xfrm>
          <a:off x="985421" y="1825625"/>
          <a:ext cx="10368379" cy="351715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60629">
                  <a:extLst>
                    <a:ext uri="{9D8B030D-6E8A-4147-A177-3AD203B41FA5}">
                      <a16:colId xmlns:a16="http://schemas.microsoft.com/office/drawing/2014/main" val="987312346"/>
                    </a:ext>
                  </a:extLst>
                </a:gridCol>
                <a:gridCol w="9107750">
                  <a:extLst>
                    <a:ext uri="{9D8B030D-6E8A-4147-A177-3AD203B41FA5}">
                      <a16:colId xmlns:a16="http://schemas.microsoft.com/office/drawing/2014/main" val="551396765"/>
                    </a:ext>
                  </a:extLst>
                </a:gridCol>
              </a:tblGrid>
              <a:tr h="347718"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Trajanje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Sadržaj, aktivnosti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117616"/>
                  </a:ext>
                </a:extLst>
              </a:tr>
              <a:tr h="347718"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/>
                        <a:t>Uvod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71579"/>
                  </a:ext>
                </a:extLst>
              </a:tr>
              <a:tr h="600170"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8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599638"/>
                  </a:ext>
                </a:extLst>
              </a:tr>
              <a:tr h="384954"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10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800" b="0" i="0" u="none" strike="noStrike" cap="none">
                        <a:solidFill>
                          <a:schemeClr val="dk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564630"/>
                  </a:ext>
                </a:extLst>
              </a:tr>
              <a:tr h="600170"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800" b="0" i="0" u="none" strike="noStrike" cap="none">
                        <a:solidFill>
                          <a:schemeClr val="dk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607914"/>
                  </a:ext>
                </a:extLst>
              </a:tr>
              <a:tr h="600170"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0" i="0" u="none" strike="noStrike" cap="none">
                        <a:solidFill>
                          <a:schemeClr val="dk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26310"/>
                  </a:ext>
                </a:extLst>
              </a:tr>
              <a:tr h="600170"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10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841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13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FA69B-D7CA-491E-922E-0FB14BB1C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1D223-021A-4793-AF48-2E4358866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305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4E20D-B7B0-407A-AC53-AD358641C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917FA-58A3-44F0-B471-2562BBC79F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80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4B15DA-664E-460E-BAEE-D87451328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80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14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69826-8501-4B6C-BD2D-F5DD8BEC1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0259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4F7FA-9654-43DB-8989-4258C36F8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8FEB5-9CB4-4E6C-B45C-BA5BB0992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3487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5907C-7F5F-4A35-9465-6CAF64BD6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902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58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5CE4B-F600-441A-9427-5FF711966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3C8F1F-1D2A-47AD-80A0-889E38B535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0868F-7793-4C9C-8026-B976A792C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26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vršni ek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FA69B-D7CA-491E-922E-0FB14BB1C8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Hvala!</a:t>
            </a:r>
          </a:p>
        </p:txBody>
      </p:sp>
      <p:sp>
        <p:nvSpPr>
          <p:cNvPr id="4" name="Google Shape;202;p14">
            <a:extLst>
              <a:ext uri="{FF2B5EF4-FFF2-40B4-BE49-F238E27FC236}">
                <a16:creationId xmlns:a16="http://schemas.microsoft.com/office/drawing/2014/main" id="{73723ADB-3A4A-4A75-9F62-51EA3788E2C2}"/>
              </a:ext>
            </a:extLst>
          </p:cNvPr>
          <p:cNvSpPr txBox="1"/>
          <p:nvPr userDrawn="1"/>
        </p:nvSpPr>
        <p:spPr>
          <a:xfrm>
            <a:off x="1186648" y="4805160"/>
            <a:ext cx="9818703" cy="99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Projekt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je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sufinancirala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Europska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unija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iz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Europskog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socijalnog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fonda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.  </a:t>
            </a:r>
            <a:endParaRPr sz="1200" ker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algn="ctr">
              <a:buClr>
                <a:srgbClr val="FFFFFF"/>
              </a:buClr>
              <a:buSzPts val="1200"/>
              <a:buFont typeface="Open Sans"/>
              <a:buNone/>
            </a:pP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Više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informacija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o EU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fondovima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možete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naći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i="1" kern="0">
                <a:latin typeface="Open Sans"/>
                <a:ea typeface="Open Sans"/>
                <a:cs typeface="Open Sans"/>
                <a:sym typeface="Open Sans"/>
              </a:rPr>
              <a:t>web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stranicama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Ministarstva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regionalnog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razvoja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fondova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Europske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unije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1200" u="sng" kern="0"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www.strukturnifondovi.hr.</a:t>
            </a:r>
            <a:endParaRPr sz="1200" kern="0"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buClr>
                <a:srgbClr val="000000"/>
              </a:buClr>
              <a:buSzPts val="1200"/>
              <a:buFont typeface="Calibri"/>
              <a:buNone/>
            </a:pPr>
            <a:endParaRPr sz="1200" ker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algn="ctr">
              <a:lnSpc>
                <a:spcPct val="90000"/>
              </a:lnSpc>
              <a:buClr>
                <a:srgbClr val="FFFFFF"/>
              </a:buClr>
              <a:buSzPts val="1000"/>
              <a:buFont typeface="Arial"/>
              <a:buNone/>
            </a:pP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Sadržaj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ovog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materijala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isključiva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je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odgovornost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Središnjeg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državnog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ureda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za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razvoj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digitalnog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društva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.</a:t>
            </a:r>
            <a:endParaRPr sz="1200" kern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85D2D1-6B6B-4CC6-B3C3-308F619634D0}"/>
              </a:ext>
            </a:extLst>
          </p:cNvPr>
          <p:cNvSpPr txBox="1"/>
          <p:nvPr userDrawn="1"/>
        </p:nvSpPr>
        <p:spPr>
          <a:xfrm>
            <a:off x="1100831" y="1837678"/>
            <a:ext cx="1025296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r-HR" sz="2400" b="0" i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Korisnička podrška:</a:t>
            </a:r>
          </a:p>
          <a:p>
            <a:pPr algn="l"/>
            <a:endParaRPr lang="hr-HR" sz="240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algn="l"/>
            <a:r>
              <a:rPr lang="hr-HR" sz="2400" b="0" i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CARNET-ova Podrška obrazovnom sustavu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r-HR" sz="2400" b="0" i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E-pošta: helpdesk@skole.hr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r-HR" sz="2400" b="0" i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Telefon: 01 6661 500 (radnim danom od 8:00 do 20:00)</a:t>
            </a:r>
          </a:p>
        </p:txBody>
      </p:sp>
    </p:spTree>
    <p:extLst>
      <p:ext uri="{BB962C8B-B14F-4D97-AF65-F5344CB8AC3E}">
        <p14:creationId xmlns:p14="http://schemas.microsoft.com/office/powerpoint/2010/main" val="44333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avršni ek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2;p14">
            <a:extLst>
              <a:ext uri="{FF2B5EF4-FFF2-40B4-BE49-F238E27FC236}">
                <a16:creationId xmlns:a16="http://schemas.microsoft.com/office/drawing/2014/main" id="{73723ADB-3A4A-4A75-9F62-51EA3788E2C2}"/>
              </a:ext>
            </a:extLst>
          </p:cNvPr>
          <p:cNvSpPr txBox="1"/>
          <p:nvPr userDrawn="1"/>
        </p:nvSpPr>
        <p:spPr>
          <a:xfrm>
            <a:off x="1186648" y="4805160"/>
            <a:ext cx="9818703" cy="99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Projekt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je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sufinancirala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Europska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unija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iz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Europskog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socijalnog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fonda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.  </a:t>
            </a:r>
            <a:endParaRPr sz="1200" ker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algn="ctr">
              <a:buClr>
                <a:srgbClr val="FFFFFF"/>
              </a:buClr>
              <a:buSzPts val="1200"/>
              <a:buFont typeface="Open Sans"/>
              <a:buNone/>
            </a:pP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Više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informacija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o EU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fondovima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možete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naći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i="1" kern="0">
                <a:latin typeface="Open Sans"/>
                <a:ea typeface="Open Sans"/>
                <a:cs typeface="Open Sans"/>
                <a:sym typeface="Open Sans"/>
              </a:rPr>
              <a:t>web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stranicama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Ministarstva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regionalnog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razvoja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fondova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Europske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unije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1200" u="sng" kern="0"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www.strukturnifondovi.hr.</a:t>
            </a:r>
            <a:endParaRPr sz="1200" kern="0"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buClr>
                <a:srgbClr val="000000"/>
              </a:buClr>
              <a:buSzPts val="1200"/>
              <a:buFont typeface="Calibri"/>
              <a:buNone/>
            </a:pPr>
            <a:endParaRPr sz="1200" ker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algn="ctr">
              <a:lnSpc>
                <a:spcPct val="90000"/>
              </a:lnSpc>
              <a:buClr>
                <a:srgbClr val="FFFFFF"/>
              </a:buClr>
              <a:buSzPts val="1000"/>
              <a:buFont typeface="Arial"/>
              <a:buNone/>
            </a:pP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Sadržaj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hr-HR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emitiranog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materijala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isključiva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je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odgovornost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Središnjeg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državnog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ureda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za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razvoj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digitalnog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društva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.</a:t>
            </a:r>
            <a:endParaRPr sz="1200" kern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85D2D1-6B6B-4CC6-B3C3-308F619634D0}"/>
              </a:ext>
            </a:extLst>
          </p:cNvPr>
          <p:cNvSpPr txBox="1"/>
          <p:nvPr userDrawn="1"/>
        </p:nvSpPr>
        <p:spPr>
          <a:xfrm>
            <a:off x="1088305" y="1374215"/>
            <a:ext cx="1025296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err="1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Korisnik</a:t>
            </a:r>
            <a:r>
              <a:rPr lang="hr-HR" sz="2400" b="0" i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:</a:t>
            </a:r>
          </a:p>
          <a:p>
            <a:pPr algn="l"/>
            <a:endParaRPr lang="hr-HR" sz="240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algn="l"/>
            <a:r>
              <a:rPr lang="hr-HR" sz="2400" b="1" i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Središnji državni ured za razvoj digitalnog društva</a:t>
            </a:r>
            <a:endParaRPr lang="en-US" sz="2400" b="1" i="0">
              <a:solidFill>
                <a:srgbClr val="333333"/>
              </a:solidFill>
              <a:effectLst/>
              <a:latin typeface="Segoe UI" panose="020B0502040204020203" pitchFamily="34" charset="0"/>
            </a:endParaRPr>
          </a:p>
          <a:p>
            <a:pPr algn="l"/>
            <a:endParaRPr lang="hr-HR" sz="2400" b="1" i="0">
              <a:solidFill>
                <a:srgbClr val="333333"/>
              </a:solidFill>
              <a:effectLst/>
              <a:latin typeface="Segoe UI" panose="020B0502040204020203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r-HR" sz="2400" b="0" i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Adresa: Ulica Ivana Lučića 8, 10 000 Zagreb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r-HR" sz="2400" b="0" i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Mrežno sjedište: </a:t>
            </a:r>
            <a:r>
              <a:rPr lang="hr-HR" sz="2400" b="0" i="0">
                <a:solidFill>
                  <a:srgbClr val="333333"/>
                </a:solidFill>
                <a:effectLst/>
                <a:latin typeface="Segoe UI" panose="020B0502040204020203" pitchFamily="34" charset="0"/>
                <a:hlinkClick r:id="rId3"/>
              </a:rPr>
              <a:t>https://rdd.gov.hr</a:t>
            </a:r>
            <a:r>
              <a:rPr lang="en-US" sz="2400" b="0" i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 </a:t>
            </a:r>
            <a:endParaRPr lang="hr-HR" sz="2400" b="0" i="0">
              <a:solidFill>
                <a:srgbClr val="333333"/>
              </a:solidFill>
              <a:effectLst/>
              <a:latin typeface="Segoe UI" panose="020B0502040204020203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r-HR" sz="2400" b="0" i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Telefon: +385 1 4400 840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hr-HR" sz="2400" b="0" i="0">
              <a:solidFill>
                <a:srgbClr val="333333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90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18" Type="http://schemas.openxmlformats.org/officeDocument/2006/relationships/image" Target="../media/image8.sv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svg"/><Relationship Id="rId20" Type="http://schemas.openxmlformats.org/officeDocument/2006/relationships/image" Target="../media/image10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939870A-F327-431D-B690-167D51433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r="76605"/>
          <a:stretch/>
        </p:blipFill>
        <p:spPr>
          <a:xfrm>
            <a:off x="9370683" y="1035209"/>
            <a:ext cx="2819400" cy="500067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A41C76-E3DB-42A8-B155-14EF16154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E5A80-5675-4C9B-B284-344760895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29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hr-HR"/>
          </a:p>
          <a:p>
            <a:pPr lvl="3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94432F-053C-8BA5-EB16-D5FF1E8F2412}"/>
              </a:ext>
            </a:extLst>
          </p:cNvPr>
          <p:cNvSpPr/>
          <p:nvPr userDrawn="1"/>
        </p:nvSpPr>
        <p:spPr>
          <a:xfrm>
            <a:off x="3423577" y="6632381"/>
            <a:ext cx="4082473" cy="213564"/>
          </a:xfrm>
          <a:prstGeom prst="rect">
            <a:avLst/>
          </a:prstGeom>
          <a:solidFill>
            <a:srgbClr val="F3F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b="0">
                <a:solidFill>
                  <a:schemeClr val="tx1"/>
                </a:solidFill>
              </a:rPr>
              <a:t>Projekt je sufinancirala Europska unija iz Europskog socijalnog fonda</a:t>
            </a:r>
            <a:r>
              <a:rPr lang="hr-HR" sz="800" b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CECD41-3BF7-1B42-900C-EDF5F0F8D455}"/>
              </a:ext>
            </a:extLst>
          </p:cNvPr>
          <p:cNvSpPr/>
          <p:nvPr userDrawn="1"/>
        </p:nvSpPr>
        <p:spPr>
          <a:xfrm>
            <a:off x="6914199" y="6070272"/>
            <a:ext cx="1237673" cy="415298"/>
          </a:xfrm>
          <a:prstGeom prst="rect">
            <a:avLst/>
          </a:prstGeom>
          <a:solidFill>
            <a:srgbClr val="F3F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043894A-EF1B-FAB1-8994-9FD8AF35DD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27178" b="22969"/>
          <a:stretch/>
        </p:blipFill>
        <p:spPr>
          <a:xfrm>
            <a:off x="6810068" y="6157790"/>
            <a:ext cx="1391964" cy="415298"/>
          </a:xfrm>
          <a:prstGeom prst="rect">
            <a:avLst/>
          </a:prstGeom>
        </p:spPr>
      </p:pic>
      <p:sp>
        <p:nvSpPr>
          <p:cNvPr id="9" name="Rectangle 12">
            <a:extLst>
              <a:ext uri="{FF2B5EF4-FFF2-40B4-BE49-F238E27FC236}">
                <a16:creationId xmlns:a16="http://schemas.microsoft.com/office/drawing/2014/main" id="{22B8ED4F-8941-5B19-3B93-13BB9FF2D764}"/>
              </a:ext>
            </a:extLst>
          </p:cNvPr>
          <p:cNvSpPr/>
          <p:nvPr userDrawn="1"/>
        </p:nvSpPr>
        <p:spPr>
          <a:xfrm>
            <a:off x="8425287" y="6070272"/>
            <a:ext cx="1391964" cy="435958"/>
          </a:xfrm>
          <a:prstGeom prst="rect">
            <a:avLst/>
          </a:prstGeom>
          <a:solidFill>
            <a:srgbClr val="F3F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Picture 10" descr="Text&#10;&#10;Description automatically generated">
            <a:extLst>
              <a:ext uri="{FF2B5EF4-FFF2-40B4-BE49-F238E27FC236}">
                <a16:creationId xmlns:a16="http://schemas.microsoft.com/office/drawing/2014/main" id="{65122CD2-6E81-B1F6-B317-3E559A33B54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282" y="6192275"/>
            <a:ext cx="1486070" cy="350810"/>
          </a:xfrm>
          <a:prstGeom prst="rect">
            <a:avLst/>
          </a:prstGeom>
        </p:spPr>
      </p:pic>
      <p:pic>
        <p:nvPicPr>
          <p:cNvPr id="11" name="Graphic 9">
            <a:extLst>
              <a:ext uri="{FF2B5EF4-FFF2-40B4-BE49-F238E27FC236}">
                <a16:creationId xmlns:a16="http://schemas.microsoft.com/office/drawing/2014/main" id="{68208D03-FC55-2E3C-A091-A3AE4097ECB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48163" y="5894342"/>
            <a:ext cx="2275638" cy="942194"/>
          </a:xfrm>
          <a:prstGeom prst="rect">
            <a:avLst/>
          </a:prstGeom>
        </p:spPr>
      </p:pic>
      <p:pic>
        <p:nvPicPr>
          <p:cNvPr id="12" name="Graphic 13">
            <a:extLst>
              <a:ext uri="{FF2B5EF4-FFF2-40B4-BE49-F238E27FC236}">
                <a16:creationId xmlns:a16="http://schemas.microsoft.com/office/drawing/2014/main" id="{31A34823-8CD7-B062-5AAC-F9656E87EEA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84641" y="5973296"/>
            <a:ext cx="680926" cy="609249"/>
          </a:xfrm>
          <a:prstGeom prst="rect">
            <a:avLst/>
          </a:prstGeom>
        </p:spPr>
      </p:pic>
      <p:pic>
        <p:nvPicPr>
          <p:cNvPr id="14" name="Graphic 15">
            <a:extLst>
              <a:ext uri="{FF2B5EF4-FFF2-40B4-BE49-F238E27FC236}">
                <a16:creationId xmlns:a16="http://schemas.microsoft.com/office/drawing/2014/main" id="{21C770D7-E383-9F0A-FCD9-81BE1ACF812B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488905" y="6019515"/>
            <a:ext cx="1327462" cy="461726"/>
          </a:xfrm>
          <a:prstGeom prst="rect">
            <a:avLst/>
          </a:prstGeom>
        </p:spPr>
      </p:pic>
      <p:pic>
        <p:nvPicPr>
          <p:cNvPr id="15" name="Graphic 17">
            <a:extLst>
              <a:ext uri="{FF2B5EF4-FFF2-40B4-BE49-F238E27FC236}">
                <a16:creationId xmlns:a16="http://schemas.microsoft.com/office/drawing/2014/main" id="{F072330D-3C78-7E8A-1706-C7B2E24EBE8D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040816" y="5973296"/>
            <a:ext cx="614765" cy="644040"/>
          </a:xfrm>
          <a:prstGeom prst="rect">
            <a:avLst/>
          </a:prstGeom>
        </p:spPr>
      </p:pic>
      <p:pic>
        <p:nvPicPr>
          <p:cNvPr id="19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6E4AA63A-0FD6-3AE1-3177-AD5B29937B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6" b="32544"/>
          <a:stretch/>
        </p:blipFill>
        <p:spPr bwMode="auto">
          <a:xfrm>
            <a:off x="10059501" y="6189693"/>
            <a:ext cx="1173329" cy="402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551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rednje.e-upisi.hr/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rednje.e-upisi.hr/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hyperlink" Target="https://srednje.e-upisi.hr/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hyperlink" Target="https://esavjetovanja.gov.hr/Econ/9894" TargetMode="External"/><Relationship Id="rId4" Type="http://schemas.openxmlformats.org/officeDocument/2006/relationships/hyperlink" Target="https://domovi.e-upisi.hr/" TargetMode="External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hyperlink" Target="https://srednje.e-upisi.hr/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hyperlink" Target="mailto:helpdesk@skole.hr" TargetMode="External"/><Relationship Id="rId4" Type="http://schemas.openxmlformats.org/officeDocument/2006/relationships/hyperlink" Target="http://www.cisok.hr/" TargetMode="External"/><Relationship Id="rId9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6607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sp>
        <p:nvSpPr>
          <p:cNvPr id="5" name="Potpis">
            <a:extLst>
              <a:ext uri="{FF2B5EF4-FFF2-40B4-BE49-F238E27FC236}">
                <a16:creationId xmlns:a16="http://schemas.microsoft.com/office/drawing/2014/main" id="{DAD7F2EE-E90E-BFC5-587E-2341B0D1A383}"/>
              </a:ext>
            </a:extLst>
          </p:cNvPr>
          <p:cNvSpPr txBox="1"/>
          <p:nvPr/>
        </p:nvSpPr>
        <p:spPr>
          <a:xfrm>
            <a:off x="207755" y="6014255"/>
            <a:ext cx="2803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CARNET 202</a:t>
            </a:r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6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</p:txBody>
      </p:sp>
      <p:sp>
        <p:nvSpPr>
          <p:cNvPr id="6" name="Naslov">
            <a:extLst>
              <a:ext uri="{FF2B5EF4-FFF2-40B4-BE49-F238E27FC236}">
                <a16:creationId xmlns:a16="http://schemas.microsoft.com/office/drawing/2014/main" id="{20EF9DD8-3DA9-C3BD-BE83-46F6D995CD9B}"/>
              </a:ext>
            </a:extLst>
          </p:cNvPr>
          <p:cNvSpPr txBox="1"/>
          <p:nvPr/>
        </p:nvSpPr>
        <p:spPr>
          <a:xfrm>
            <a:off x="2254457" y="3223923"/>
            <a:ext cx="72497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Upisi</a:t>
            </a:r>
            <a:r>
              <a:rPr lang="en-US" sz="4500" b="1" dirty="0"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 u </a:t>
            </a:r>
            <a:r>
              <a:rPr lang="en-US" sz="4500" b="1" dirty="0" err="1"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srednje</a:t>
            </a:r>
            <a:r>
              <a:rPr lang="en-US" sz="4500" b="1" dirty="0"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škole</a:t>
            </a:r>
            <a:endParaRPr lang="en-US" sz="4500" b="1" dirty="0">
              <a:latin typeface="Times New Roman" panose="02020603050405020304" pitchFamily="18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MZO">
            <a:extLst>
              <a:ext uri="{FF2B5EF4-FFF2-40B4-BE49-F238E27FC236}">
                <a16:creationId xmlns:a16="http://schemas.microsoft.com/office/drawing/2014/main" id="{264418A9-37DB-9183-7702-CC1CDA463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8" name="CARNET">
            <a:extLst>
              <a:ext uri="{FF2B5EF4-FFF2-40B4-BE49-F238E27FC236}">
                <a16:creationId xmlns:a16="http://schemas.microsoft.com/office/drawing/2014/main" id="{4FCE6715-0A57-2564-F299-0B62F4B81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9" name="e-Upisi">
            <a:extLst>
              <a:ext uri="{FF2B5EF4-FFF2-40B4-BE49-F238E27FC236}">
                <a16:creationId xmlns:a16="http://schemas.microsoft.com/office/drawing/2014/main" id="{8ED1B2EE-B075-B6D5-6D23-3219E16BE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36719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6B95282-E282-484A-B08F-5DA2967EB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7527"/>
            <a:ext cx="10515600" cy="4857989"/>
          </a:xfrm>
        </p:spPr>
        <p:txBody>
          <a:bodyPr>
            <a:normAutofit/>
          </a:bodyPr>
          <a:lstStyle/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Dokumentacija se učitava u sustav na jedan od tri načina:</a:t>
            </a:r>
          </a:p>
          <a:p>
            <a:pPr>
              <a:buFont typeface="+mj-lt"/>
              <a:buAutoNum type="arabicPeriod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Učenik sam učitava dokument, a razrednik ga provjerava</a:t>
            </a:r>
          </a:p>
          <a:p>
            <a:pPr>
              <a:buFont typeface="+mj-lt"/>
              <a:buAutoNum type="arabicPeriod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Učenik odabere opciju da se podaci automatski provjere, a roditelj mora dati privolu putem e-građana </a:t>
            </a:r>
          </a:p>
          <a:p>
            <a:pPr>
              <a:buFont typeface="+mj-lt"/>
              <a:buAutoNum type="arabicPeriod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Učenik donosi dokument razredniku, koji ga učitava u sustav (samo za učenike koji nemaju računalo ni pristup internetu)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77912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5337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50126832-976B-8994-F775-93C27A53D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69" y="1124503"/>
            <a:ext cx="10515600" cy="855832"/>
          </a:xfrm>
        </p:spPr>
        <p:txBody>
          <a:bodyPr>
            <a:normAutofit/>
          </a:bodyPr>
          <a:lstStyle/>
          <a:p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Pravilnik o elementima i kriterijima vrednovanja - Kandidati s teškoćama u razvoju</a:t>
            </a:r>
            <a:endParaRPr lang="hr-HR" sz="24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AFD94705-FF2C-681E-8C41-7FA1CCDEC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930" y="2098200"/>
            <a:ext cx="8318001" cy="4276284"/>
          </a:xfrm>
        </p:spPr>
        <p:txBody>
          <a:bodyPr>
            <a:normAutofit/>
          </a:bodyPr>
          <a:lstStyle/>
          <a:p>
            <a:pPr marL="342900" indent="-342900">
              <a:buAutoNum type="arabicParenBoth"/>
            </a:pPr>
            <a:r>
              <a:rPr lang="hr-HR" sz="1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Kandidat s teškoćama u razvoju, odnosno težim zdravstvenim teškoćama, a koje su utjecale na postizanje rezultata tijekom prethodnog obrazovanja i/ili mu značajno sužavaju mogući izbor programa obrazovanja i zanimanja, je kandidat koji je osnovnu školu ili dio osnovnoškolskog obrazovanja završio prema rješenju nadležnog upravnog tijela županije, odnosno Grada Zagreba (u daljnjem tekstu: Ured) o primjerenom programu obrazovanja.</a:t>
            </a:r>
            <a:endParaRPr lang="en-US" sz="16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AutoNum type="arabicParenBoth"/>
            </a:pPr>
            <a:r>
              <a:rPr lang="hr-HR" sz="1600">
                <a:cs typeface="Times New Roman" panose="02020603050405020304" pitchFamily="18" charset="0"/>
              </a:rPr>
              <a:t>Kandidati iz stavka 1. ovoga članka rangiraju se na zasebnim ljestvicama poretka, a temeljem ostvarenog ukupnog broja bodova utvrđenog tijekom postupka vrednovanja, u programima obrazovanja za koje posjeduju stručno mišljenje službe za profesionalno usmjeravanje Hrvatskoga zavoda za zapošljavanje.</a:t>
            </a:r>
            <a:endParaRPr lang="en-US" sz="160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600">
              <a:cs typeface="Times New Roman" panose="02020603050405020304" pitchFamily="18" charset="0"/>
            </a:endParaRPr>
          </a:p>
          <a:p>
            <a:r>
              <a:rPr lang="en-US" sz="1600" b="1" i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Zasebno rangiranje</a:t>
            </a:r>
          </a:p>
          <a:p>
            <a:r>
              <a:rPr lang="en-US" sz="1600" b="1" i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Mogu prijaviti samo programe za koje su dobili stručno mišljenje</a:t>
            </a:r>
          </a:p>
          <a:p>
            <a:r>
              <a:rPr lang="en-US" sz="1600" b="1" i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Kvote određene Državnim pedagoškim standardom</a:t>
            </a:r>
          </a:p>
          <a:p>
            <a:r>
              <a:rPr lang="en-US" sz="1600" b="1" i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Prijavljuju programe kod nadležnih upravnih tijela županije u za to propisanom roku</a:t>
            </a:r>
          </a:p>
          <a:p>
            <a:endParaRPr lang="en-US" sz="180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579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5337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50126832-976B-8994-F775-93C27A53D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930" y="1331424"/>
            <a:ext cx="10515600" cy="855832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Odluka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o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upisu</a:t>
            </a:r>
            <a:endParaRPr lang="hr-HR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AFD94705-FF2C-681E-8C41-7FA1CCDEC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774" y="2187256"/>
            <a:ext cx="2544543" cy="1841460"/>
          </a:xfrm>
        </p:spPr>
        <p:txBody>
          <a:bodyPr>
            <a:normAutofit/>
          </a:bodyPr>
          <a:lstStyle/>
          <a:p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Kalendar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Struktura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upisa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701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293D5BD8-B2B8-8066-007B-C82B8DE812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95" y="526775"/>
            <a:ext cx="11102009" cy="4939748"/>
          </a:xfrm>
        </p:spPr>
      </p:pic>
    </p:spTree>
    <p:extLst>
      <p:ext uri="{BB962C8B-B14F-4D97-AF65-F5344CB8AC3E}">
        <p14:creationId xmlns:p14="http://schemas.microsoft.com/office/powerpoint/2010/main" val="175866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565BD9A-FD74-BFEA-0F6F-614ADDE52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3" y="755374"/>
            <a:ext cx="10863470" cy="4502426"/>
          </a:xfrm>
        </p:spPr>
      </p:pic>
    </p:spTree>
    <p:extLst>
      <p:ext uri="{BB962C8B-B14F-4D97-AF65-F5344CB8AC3E}">
        <p14:creationId xmlns:p14="http://schemas.microsoft.com/office/powerpoint/2010/main" val="3374743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D0B8AFD4-E6E0-A80D-DB6F-F888C8E303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18" y="278295"/>
            <a:ext cx="10893287" cy="5685183"/>
          </a:xfrm>
        </p:spPr>
      </p:pic>
    </p:spTree>
    <p:extLst>
      <p:ext uri="{BB962C8B-B14F-4D97-AF65-F5344CB8AC3E}">
        <p14:creationId xmlns:p14="http://schemas.microsoft.com/office/powerpoint/2010/main" val="2093247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5972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190B5319-7C98-27D5-0834-87802447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931" y="2234382"/>
            <a:ext cx="7969344" cy="403718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Upute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za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učenike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roditelje</a:t>
            </a:r>
            <a:r>
              <a:rPr lang="hr-HR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hr-HR" sz="2000" dirty="0"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https://srednje.e-upisi.hr</a:t>
            </a:r>
            <a:r>
              <a:rPr lang="hr-HR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:</a:t>
            </a:r>
            <a:endParaRPr lang="hr-HR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lvl="1" indent="0">
              <a:buNone/>
            </a:pPr>
            <a:endParaRPr lang="hr-HR" sz="20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200150" lvl="2" indent="-285750">
              <a:buFont typeface="+mj-lt"/>
              <a:buAutoNum type="alphaLcPeriod"/>
            </a:pPr>
            <a:r>
              <a:rPr lang="hr-HR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Korisničke upute za učenike</a:t>
            </a:r>
          </a:p>
          <a:p>
            <a:pPr marL="1200150" lvl="2" indent="-285750">
              <a:buFont typeface="+mj-lt"/>
              <a:buAutoNum type="alphaLcPeriod"/>
            </a:pPr>
            <a:r>
              <a:rPr lang="hr-HR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Hodogrami za </a:t>
            </a:r>
            <a:r>
              <a:rPr lang="en-US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učenike</a:t>
            </a:r>
            <a:r>
              <a:rPr lang="en-US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roditelje</a:t>
            </a:r>
            <a:endParaRPr lang="hr-HR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200150" lvl="2" indent="-285750">
              <a:buFont typeface="+mj-lt"/>
              <a:buAutoNum type="alphaLcPeriod"/>
            </a:pPr>
            <a:r>
              <a:rPr lang="hr-HR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Pitanja i odgovori na javnoj stranici – </a:t>
            </a:r>
            <a:r>
              <a:rPr lang="hr-HR" i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Česta pitanja</a:t>
            </a:r>
          </a:p>
          <a:p>
            <a:endParaRPr lang="hr-HR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D5C1847-2DA4-1BE4-6413-20C62797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69" y="1124503"/>
            <a:ext cx="10515600" cy="855832"/>
          </a:xfrm>
        </p:spPr>
        <p:txBody>
          <a:bodyPr>
            <a:normAutofit/>
          </a:bodyPr>
          <a:lstStyle/>
          <a:p>
            <a:r>
              <a:rPr lang="en-US" sz="2400" err="1">
                <a:latin typeface="Source Sans Pro" panose="020B0503030403020204" pitchFamily="34" charset="0"/>
                <a:ea typeface="Source Sans Pro" panose="020B0503030403020204" pitchFamily="34" charset="0"/>
              </a:rPr>
              <a:t>Prateći</a:t>
            </a:r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err="1">
                <a:latin typeface="Source Sans Pro" panose="020B0503030403020204" pitchFamily="34" charset="0"/>
                <a:ea typeface="Source Sans Pro" panose="020B0503030403020204" pitchFamily="34" charset="0"/>
              </a:rPr>
              <a:t>materijali</a:t>
            </a:r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 za </a:t>
            </a:r>
            <a:r>
              <a:rPr lang="en-US" sz="2400" err="1">
                <a:latin typeface="Source Sans Pro" panose="020B0503030403020204" pitchFamily="34" charset="0"/>
                <a:ea typeface="Source Sans Pro" panose="020B0503030403020204" pitchFamily="34" charset="0"/>
              </a:rPr>
              <a:t>upise</a:t>
            </a:r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 – </a:t>
            </a:r>
            <a:r>
              <a:rPr lang="en-US" sz="2400" err="1">
                <a:latin typeface="Source Sans Pro" panose="020B0503030403020204" pitchFamily="34" charset="0"/>
                <a:ea typeface="Source Sans Pro" panose="020B0503030403020204" pitchFamily="34" charset="0"/>
              </a:rPr>
              <a:t>kandidati</a:t>
            </a:r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err="1">
                <a:latin typeface="Source Sans Pro" panose="020B0503030403020204" pitchFamily="34" charset="0"/>
                <a:ea typeface="Source Sans Pro" panose="020B0503030403020204" pitchFamily="34" charset="0"/>
              </a:rPr>
              <a:t>roditelji</a:t>
            </a:r>
            <a:endParaRPr lang="hr-HR" sz="24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6159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5972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190B5319-7C98-27D5-0834-87802447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930" y="2234381"/>
            <a:ext cx="8691585" cy="3941829"/>
          </a:xfrm>
        </p:spPr>
        <p:txBody>
          <a:bodyPr>
            <a:normAutofit/>
          </a:bodyPr>
          <a:lstStyle/>
          <a:p>
            <a:pPr marL="800100" lvl="1" indent="-342900">
              <a:buFont typeface="+mj-lt"/>
              <a:buAutoNum type="alphaLcPeriod"/>
            </a:pP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Prijava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programa</a:t>
            </a:r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Unos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dokumentacije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za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dodatne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bodove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prava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prednosti</a:t>
            </a:r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20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Praćenje</a:t>
            </a:r>
            <a:r>
              <a:rPr lang="en-US" sz="2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rasporeda</a:t>
            </a:r>
            <a:endParaRPr lang="en-US" sz="20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Izlazak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dodatne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provjere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ako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su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takvi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programi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prijavljeni</a:t>
            </a:r>
            <a:r>
              <a:rPr lang="hr-HR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– sve navedeno u sustavu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  <a:endParaRPr lang="en-US" sz="20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Praćenje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ljestvica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poretka</a:t>
            </a:r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Ispis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prijenos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</a:t>
            </a:r>
            <a:r>
              <a:rPr lang="en-US" sz="20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pisnica</a:t>
            </a:r>
            <a:r>
              <a:rPr lang="en-US" sz="2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na</a:t>
            </a:r>
            <a:r>
              <a:rPr lang="en-US" sz="2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sustav</a:t>
            </a:r>
            <a:endParaRPr lang="en-US" sz="20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endParaRPr lang="en-US" sz="20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lvl="1" indent="0">
              <a:buNone/>
            </a:pP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Upisnica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je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dokument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kojim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kandidat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roditelj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/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skrbnik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potvrđuju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svoj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upis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u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školu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program u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koje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ostvarili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pravo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upisa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Upisnicu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moraju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na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sustav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prenijeti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i="1" u="sng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svi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kandidati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Upisnica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mora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biti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potpisana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od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strane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kandidata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roditelja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/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skrbnika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  <a:endParaRPr lang="en-US" sz="2000" i="1" dirty="0">
              <a:solidFill>
                <a:srgbClr val="FF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D5C1847-2DA4-1BE4-6413-20C62797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69" y="1124503"/>
            <a:ext cx="10515600" cy="855832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</a:t>
            </a:r>
            <a:r>
              <a:rPr lang="hr-HR" sz="24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oslov</a:t>
            </a:r>
            <a:r>
              <a:rPr lang="en-US" sz="24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hr-HR" sz="24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za </a:t>
            </a:r>
            <a:r>
              <a:rPr lang="hr-HR" sz="24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učenike</a:t>
            </a:r>
            <a:r>
              <a:rPr lang="en-US" sz="24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24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roditelje</a:t>
            </a:r>
            <a:r>
              <a:rPr lang="en-US" sz="24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/</a:t>
            </a:r>
            <a:r>
              <a:rPr lang="en-US" sz="24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skrbnike</a:t>
            </a:r>
            <a:endParaRPr lang="hr-HR" sz="24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92146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5972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190B5319-7C98-27D5-0834-87802447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931" y="2234382"/>
            <a:ext cx="8306574" cy="3499115"/>
          </a:xfrm>
        </p:spPr>
        <p:txBody>
          <a:bodyPr>
            <a:normAutofit/>
          </a:bodyPr>
          <a:lstStyle/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Kandidat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se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prijavi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https://srednje.e-upisi.hr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Gumb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s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poveznicom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Upisnica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pojavljuje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se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kartici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“Moji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rezultati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”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nakon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objave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konačnih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ljestvica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poretka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- </a:t>
            </a:r>
            <a:r>
              <a:rPr lang="en-US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to je </a:t>
            </a:r>
            <a:r>
              <a:rPr lang="en-US" sz="20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jedini</a:t>
            </a:r>
            <a:r>
              <a:rPr lang="en-US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ispravni</a:t>
            </a:r>
            <a:r>
              <a:rPr lang="en-US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obrazac</a:t>
            </a:r>
            <a:r>
              <a:rPr lang="en-US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upisnice</a:t>
            </a:r>
            <a:r>
              <a:rPr lang="en-US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Roditelj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/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skrbnik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kandidati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preuzimaju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upisnicu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ispisuju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je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potpisuju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Potpisanu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upisnicu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učitavaju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nazad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sustav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istoj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kartici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Nakon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što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je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upisnica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učitana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ako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je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sve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u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redu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srednja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škola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će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je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verificirati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do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datuma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propisanog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Odlukom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D5C1847-2DA4-1BE4-6413-20C62797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69" y="1124503"/>
            <a:ext cx="10515600" cy="855832"/>
          </a:xfrm>
        </p:spPr>
        <p:txBody>
          <a:bodyPr>
            <a:normAutofit/>
          </a:bodyPr>
          <a:lstStyle/>
          <a:p>
            <a:pPr lvl="0"/>
            <a:r>
              <a:rPr lang="en-US" sz="240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Postupak preuzimanja i prenošenja upisnice</a:t>
            </a:r>
            <a:endParaRPr lang="hr-HR" sz="240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83081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5972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Content Placeholder 1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E340752-0CFF-49A0-FD6E-5118AED1D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351" y="1983501"/>
            <a:ext cx="9123297" cy="4030663"/>
          </a:xfr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C9F2110B-B64A-A047-8DB2-56B823989B37}"/>
              </a:ext>
            </a:extLst>
          </p:cNvPr>
          <p:cNvSpPr txBox="1">
            <a:spLocks/>
          </p:cNvSpPr>
          <p:nvPr/>
        </p:nvSpPr>
        <p:spPr>
          <a:xfrm>
            <a:off x="277769" y="1124503"/>
            <a:ext cx="10515600" cy="855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Postupak preuzimanja i prenošenja upisnice:</a:t>
            </a:r>
            <a:endParaRPr lang="hr-HR" sz="24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7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6607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190B5319-7C98-27D5-0834-87802447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09" y="1878496"/>
            <a:ext cx="10731231" cy="47387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Učenici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roditelji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/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skrbnici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:</a:t>
            </a:r>
            <a:endParaRPr lang="en-US" sz="2000" dirty="0">
              <a:effectLst/>
              <a:latin typeface="Source Sans Pro" panose="020B0503030403020204" pitchFamily="34" charset="0"/>
              <a:ea typeface="Source Sans Pro" panose="020B0503030403020204" pitchFamily="34" charset="0"/>
              <a:hlinkClick r:id="rId3"/>
            </a:endParaRPr>
          </a:p>
          <a:p>
            <a:pPr lvl="1"/>
            <a:r>
              <a:rPr lang="en-US" sz="2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https://srednje.e-upisi.hr</a:t>
            </a:r>
            <a:endParaRPr lang="en-US" sz="20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/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login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pomoću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@skole.hr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računa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za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kandidate</a:t>
            </a:r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/>
            <a:r>
              <a:rPr lang="en-US" sz="2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login </a:t>
            </a:r>
            <a:r>
              <a:rPr lang="en-US" sz="20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pomoću</a:t>
            </a:r>
            <a:r>
              <a:rPr lang="en-US" sz="2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vjerodajnica</a:t>
            </a:r>
            <a:r>
              <a:rPr lang="en-US" sz="2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e-</a:t>
            </a:r>
            <a:r>
              <a:rPr lang="en-US" sz="20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Građana</a:t>
            </a:r>
            <a:r>
              <a:rPr lang="en-US" sz="2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za </a:t>
            </a:r>
            <a:r>
              <a:rPr lang="en-US" sz="20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roditelje</a:t>
            </a:r>
            <a:r>
              <a:rPr lang="en-US" sz="2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/</a:t>
            </a:r>
            <a:r>
              <a:rPr lang="en-US" sz="20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skrbnike</a:t>
            </a:r>
            <a:endParaRPr lang="hr-HR" sz="20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/>
            <a:endParaRPr lang="hr-HR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/>
            <a:endParaRPr lang="hr-HR" sz="20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/>
            <a:endParaRPr lang="hr-HR" sz="20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/>
            <a:r>
              <a:rPr lang="hr-HR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Odluka o upisu učenika u 1. razred srednje škole u </a:t>
            </a:r>
            <a:r>
              <a:rPr lang="hr-HR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šk.god</a:t>
            </a:r>
            <a:r>
              <a:rPr lang="hr-HR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. 2026./2027.</a:t>
            </a:r>
          </a:p>
          <a:p>
            <a:pPr lvl="1"/>
            <a:r>
              <a:rPr lang="hr-HR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Upis učenika u učeničke domove - </a:t>
            </a:r>
            <a:r>
              <a:rPr lang="hr-HR" sz="2000" dirty="0">
                <a:latin typeface="Source Sans Pro" panose="020B0503030403020204" pitchFamily="34" charset="0"/>
                <a:ea typeface="Source Sans Pro" panose="020B0503030403020204" pitchFamily="34" charset="0"/>
                <a:hlinkClick r:id="rId4"/>
              </a:rPr>
              <a:t>https://domovi.e-upisi.hr</a:t>
            </a:r>
            <a:r>
              <a:rPr lang="hr-HR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- </a:t>
            </a:r>
            <a:r>
              <a:rPr lang="hr-HR" sz="2100" dirty="0"/>
              <a:t>Javno savjetovanje otvoreno je od 18. svibnja do 17. lipnja 2026. godine i dostupno je na portalu </a:t>
            </a:r>
            <a:r>
              <a:rPr lang="hr-HR" sz="2100" dirty="0" err="1"/>
              <a:t>eSavjetovanja</a:t>
            </a:r>
            <a:r>
              <a:rPr lang="hr-HR" sz="2100" dirty="0"/>
              <a:t> - </a:t>
            </a:r>
            <a:r>
              <a:rPr lang="hr-HR" sz="2100" dirty="0">
                <a:hlinkClick r:id="rId5"/>
              </a:rPr>
              <a:t>https://esavjetovanja.gov.hr/Econ/9894</a:t>
            </a:r>
            <a:endParaRPr lang="hr-HR" sz="2100" dirty="0"/>
          </a:p>
          <a:p>
            <a:pPr lvl="1"/>
            <a:endParaRPr lang="hr-HR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/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Pravilnik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o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elementima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I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kriterijima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za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upis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kandidata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u 1.razred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srednje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škole</a:t>
            </a:r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/>
            <a:endParaRPr lang="hr-HR" sz="20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/>
            <a:r>
              <a:rPr lang="hr-HR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Web stranica OŠ Opuzen</a:t>
            </a:r>
            <a:endParaRPr lang="en-US" sz="20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D5C1847-2DA4-1BE4-6413-20C62797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69" y="1124503"/>
            <a:ext cx="10515600" cy="855832"/>
          </a:xfrm>
        </p:spPr>
        <p:txBody>
          <a:bodyPr>
            <a:normAutofit/>
          </a:bodyPr>
          <a:lstStyle/>
          <a:p>
            <a:r>
              <a:rPr lang="en-US" sz="2400" err="1">
                <a:latin typeface="Source Sans Pro" panose="020B0503030403020204" pitchFamily="34" charset="0"/>
                <a:ea typeface="Source Sans Pro" panose="020B0503030403020204" pitchFamily="34" charset="0"/>
              </a:rPr>
              <a:t>Upisi</a:t>
            </a:r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 u </a:t>
            </a:r>
            <a:r>
              <a:rPr lang="en-US" sz="2400" err="1">
                <a:latin typeface="Source Sans Pro" panose="020B0503030403020204" pitchFamily="34" charset="0"/>
                <a:ea typeface="Source Sans Pro" panose="020B0503030403020204" pitchFamily="34" charset="0"/>
              </a:rPr>
              <a:t>srednju</a:t>
            </a:r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 - </a:t>
            </a:r>
            <a:r>
              <a:rPr lang="en-US" sz="2400" err="1">
                <a:latin typeface="Source Sans Pro" panose="020B0503030403020204" pitchFamily="34" charset="0"/>
                <a:ea typeface="Source Sans Pro" panose="020B0503030403020204" pitchFamily="34" charset="0"/>
              </a:rPr>
              <a:t>poveznice</a:t>
            </a:r>
            <a:endParaRPr lang="hr-HR" sz="24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57380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5972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15A38D7-BECD-2800-E0F8-76DCFFAA40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335614"/>
              </p:ext>
            </p:extLst>
          </p:nvPr>
        </p:nvGraphicFramePr>
        <p:xfrm>
          <a:off x="4943241" y="1106040"/>
          <a:ext cx="4038874" cy="5715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667178" imgH="8019733" progId="Acrobat.Document.DC">
                  <p:embed/>
                </p:oleObj>
              </mc:Choice>
              <mc:Fallback>
                <p:oleObj name="Acrobat Document" r:id="rId3" imgW="5667178" imgH="8019733" progId="Acrobat.Document.DC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715A38D7-BECD-2800-E0F8-76DCFFAA40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43241" y="1106040"/>
                        <a:ext cx="4038874" cy="5715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MZO">
            <a:extLst>
              <a:ext uri="{FF2B5EF4-FFF2-40B4-BE49-F238E27FC236}">
                <a16:creationId xmlns:a16="http://schemas.microsoft.com/office/drawing/2014/main" id="{0E63A10D-0B2F-3852-4991-9B8259420C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14" name="CARNET">
            <a:extLst>
              <a:ext uri="{FF2B5EF4-FFF2-40B4-BE49-F238E27FC236}">
                <a16:creationId xmlns:a16="http://schemas.microsoft.com/office/drawing/2014/main" id="{DD96FAE6-4163-21E9-A739-2181807785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15" name="e-Upisi">
            <a:extLst>
              <a:ext uri="{FF2B5EF4-FFF2-40B4-BE49-F238E27FC236}">
                <a16:creationId xmlns:a16="http://schemas.microsoft.com/office/drawing/2014/main" id="{231DC705-8C92-24D1-E9ED-54A1BDB5C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4CC7150C-F341-C37F-07CB-DBB0994176F2}"/>
              </a:ext>
            </a:extLst>
          </p:cNvPr>
          <p:cNvSpPr txBox="1">
            <a:spLocks/>
          </p:cNvSpPr>
          <p:nvPr/>
        </p:nvSpPr>
        <p:spPr>
          <a:xfrm>
            <a:off x="277769" y="1124503"/>
            <a:ext cx="4531054" cy="855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Izgled upisnice dobivene sa https://srednje.e-upisi.hr:</a:t>
            </a:r>
            <a:endParaRPr lang="hr-HR" sz="24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786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6607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190B5319-7C98-27D5-0834-87802447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931" y="1299412"/>
            <a:ext cx="10515600" cy="4972156"/>
          </a:xfrm>
        </p:spPr>
        <p:txBody>
          <a:bodyPr>
            <a:normAutofit/>
          </a:bodyPr>
          <a:lstStyle/>
          <a:p>
            <a:r>
              <a:rPr lang="hr-HR" b="1" dirty="0"/>
              <a:t>Pratiti </a:t>
            </a:r>
            <a:r>
              <a:rPr lang="hr-HR" b="1" dirty="0">
                <a:hlinkClick r:id="rId3"/>
              </a:rPr>
              <a:t>https://srednje.e-upisi.hr/</a:t>
            </a:r>
            <a:r>
              <a:rPr lang="hr-HR" b="1" dirty="0"/>
              <a:t> i web stranice srednjih škola</a:t>
            </a:r>
          </a:p>
          <a:p>
            <a:endParaRPr lang="hr-HR" dirty="0"/>
          </a:p>
          <a:p>
            <a:r>
              <a:rPr lang="hr-HR" dirty="0"/>
              <a:t>CISOK – Centar za pomoć i savjetovanje o karijeri</a:t>
            </a:r>
          </a:p>
          <a:p>
            <a:pPr lvl="1"/>
            <a:r>
              <a:rPr lang="hr-HR" altLang="sr-Latn-RS" dirty="0">
                <a:hlinkClick r:id="rId4"/>
              </a:rPr>
              <a:t>www.cisok.hr</a:t>
            </a:r>
            <a:r>
              <a:rPr lang="hr-HR" altLang="sr-Latn-RS" dirty="0"/>
              <a:t> </a:t>
            </a:r>
          </a:p>
          <a:p>
            <a:endParaRPr lang="hr-HR" dirty="0"/>
          </a:p>
          <a:p>
            <a:r>
              <a:rPr lang="hr-HR" dirty="0"/>
              <a:t>e-pošta: </a:t>
            </a:r>
            <a:r>
              <a:rPr lang="hr-HR" u="sng" dirty="0">
                <a:hlinkClick r:id="rId5"/>
              </a:rPr>
              <a:t>helpdesk@skole.hr</a:t>
            </a:r>
            <a:endParaRPr lang="hr-HR" altLang="sr-Latn-RS" dirty="0"/>
          </a:p>
          <a:p>
            <a:r>
              <a:rPr lang="hr-HR" altLang="sr-Latn-RS" dirty="0"/>
              <a:t>telefon: 01 6661 500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43388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6607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D5C1847-2DA4-1BE4-6413-20C62797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1084"/>
            <a:ext cx="10515600" cy="8558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hr-HR" sz="4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Hvala na pažnji!</a:t>
            </a:r>
            <a:endParaRPr lang="hr-HR" sz="4400" b="1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28746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5337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190B5319-7C98-27D5-0834-87802447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779104"/>
            <a:ext cx="10078277" cy="5003244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21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Elementi</a:t>
            </a:r>
            <a:r>
              <a:rPr lang="en-US" sz="21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1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vrednovanja</a:t>
            </a:r>
            <a:r>
              <a:rPr lang="en-US" sz="21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:</a:t>
            </a:r>
          </a:p>
          <a:p>
            <a:pPr marL="0" lvl="0" indent="0">
              <a:buNone/>
            </a:pP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19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Zajednički</a:t>
            </a:r>
            <a:r>
              <a:rPr lang="en-US" sz="19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element </a:t>
            </a:r>
            <a:r>
              <a:rPr lang="en-US" sz="19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vrednovanja</a:t>
            </a:r>
            <a:endParaRPr lang="en-US" sz="19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257300" lvl="2" indent="-342900">
              <a:buFont typeface="+mj-lt"/>
              <a:buAutoNum type="romanLcPeriod"/>
            </a:pP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Prosjeci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zaključnih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ocjena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iz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svih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nastavnih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predmeta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u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posljednja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četiri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razreda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(max. 20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bodova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pPr marL="1485900" lvl="3" indent="-342900">
              <a:buFont typeface="Arial" panose="020B0604020202020204" pitchFamily="34" charset="0"/>
              <a:buChar char="•"/>
            </a:pP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Strukovni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program u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trajanju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manjem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od tri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godine</a:t>
            </a:r>
            <a:endParaRPr lang="en-US" sz="19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314450" lvl="2" indent="-400050">
              <a:buFont typeface="+mj-lt"/>
              <a:buAutoNum type="romanLcPeriod"/>
            </a:pP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Zaključne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ocjene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u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posljednja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dva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razreda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iz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Hrvatskog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Matematike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prvog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stranog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jezika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(max. 50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bodova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pPr marL="1543050" lvl="3" indent="-400050">
              <a:buFont typeface="Arial" panose="020B0604020202020204" pitchFamily="34" charset="0"/>
              <a:buChar char="•"/>
            </a:pP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Strukovni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program od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najmanje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tri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godine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program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vezanih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obrta</a:t>
            </a:r>
            <a:endParaRPr lang="en-US" sz="19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314450" lvl="2" indent="-400050">
              <a:buFont typeface="+mj-lt"/>
              <a:buAutoNum type="romanLcPeriod"/>
            </a:pP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Zaključne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ocjene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iz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triju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nastavnih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predmeta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važnih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za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nastavak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obrazovanja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u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pojedinim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programima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–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dva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propisana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Pravilnikom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o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jednom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odlučuje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srednja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škola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(max. 80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bodova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pPr marL="1543050" lvl="3" indent="-400050">
              <a:buFont typeface="Arial" panose="020B0604020202020204" pitchFamily="34" charset="0"/>
              <a:buChar char="•"/>
            </a:pP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Gimnazijski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programi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strukovni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program u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trajanju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najmanje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četiri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godine</a:t>
            </a:r>
            <a:endParaRPr lang="en-US" sz="19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00100" lvl="1" indent="-342900">
              <a:buFont typeface="+mj-lt"/>
              <a:buAutoNum type="alphaLcPeriod" startAt="2"/>
            </a:pP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Dodatni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element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vrednovanja</a:t>
            </a:r>
            <a:endParaRPr lang="en-US" sz="19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257300" lvl="2" indent="-342900">
              <a:buFont typeface="+mj-lt"/>
              <a:buAutoNum type="romanLcPeriod"/>
            </a:pP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Provjera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posebnih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znanja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vještina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sposobnosti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darovitosti</a:t>
            </a:r>
            <a:endParaRPr lang="en-US" sz="19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257300" lvl="2" indent="-342900">
              <a:buFont typeface="+mj-lt"/>
              <a:buAutoNum type="romanLcPeriod"/>
            </a:pP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Rezultati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postignuti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natjecanjima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u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znanju</a:t>
            </a:r>
            <a:endParaRPr lang="en-US" sz="19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257300" lvl="2" indent="-342900">
              <a:buFont typeface="+mj-lt"/>
              <a:buAutoNum type="romanLcPeriod"/>
            </a:pP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Rezultati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postignuti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natjecanjima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školskih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sportskih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društava</a:t>
            </a:r>
            <a:endParaRPr lang="en-US" sz="19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257300" lvl="2" indent="-342900">
              <a:buFont typeface="+mj-lt"/>
              <a:buAutoNum type="romanLcPeriod"/>
            </a:pP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Dodatni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bodovi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za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upis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u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sportske</a:t>
            </a:r>
            <a:r>
              <a:rPr lang="en-US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odjele</a:t>
            </a:r>
            <a:endParaRPr lang="hr-HR" sz="19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2A465E5E-2AF9-5FCF-670F-0CCB1B568913}"/>
              </a:ext>
            </a:extLst>
          </p:cNvPr>
          <p:cNvSpPr txBox="1">
            <a:spLocks/>
          </p:cNvSpPr>
          <p:nvPr/>
        </p:nvSpPr>
        <p:spPr>
          <a:xfrm>
            <a:off x="430169" y="1211123"/>
            <a:ext cx="10515600" cy="685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Pravilnik o elementima i kriterijima vrednovanja</a:t>
            </a:r>
            <a:endParaRPr lang="hr-HR" sz="24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500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4EE2DC-8DB7-4531-9F65-9A628A3D9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28"/>
            <a:ext cx="10515600" cy="1020330"/>
          </a:xfrm>
        </p:spPr>
        <p:txBody>
          <a:bodyPr>
            <a:normAutofit/>
          </a:bodyPr>
          <a:lstStyle/>
          <a:p>
            <a:pPr algn="ctr"/>
            <a:r>
              <a:rPr lang="hr-HR" sz="3800" b="1" dirty="0"/>
              <a:t>Zajednički element vrednovanja</a:t>
            </a:r>
          </a:p>
        </p:txBody>
      </p:sp>
      <p:sp>
        <p:nvSpPr>
          <p:cNvPr id="3" name="Zaobljeni pravokutnik 3">
            <a:extLst>
              <a:ext uri="{FF2B5EF4-FFF2-40B4-BE49-F238E27FC236}">
                <a16:creationId xmlns:a16="http://schemas.microsoft.com/office/drawing/2014/main" id="{ED607625-1BE5-42F2-A76B-C3F89D443CAD}"/>
              </a:ext>
            </a:extLst>
          </p:cNvPr>
          <p:cNvSpPr/>
          <p:nvPr/>
        </p:nvSpPr>
        <p:spPr>
          <a:xfrm>
            <a:off x="744002" y="1103458"/>
            <a:ext cx="3168352" cy="541712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/>
              <a:t>Četverogodišnji gimnazijski i strukovni programi:</a:t>
            </a:r>
          </a:p>
          <a:p>
            <a:pPr algn="ctr"/>
            <a:endParaRPr lang="hr-HR" sz="1200" b="1" dirty="0"/>
          </a:p>
          <a:p>
            <a:pPr algn="ctr"/>
            <a:r>
              <a:rPr lang="hr-HR" dirty="0"/>
              <a:t>Opći uspjeh (5.-8. razred) zaokružen na dvije decimale</a:t>
            </a:r>
          </a:p>
          <a:p>
            <a:pPr algn="ctr"/>
            <a:r>
              <a:rPr lang="hr-HR" dirty="0"/>
              <a:t>+</a:t>
            </a:r>
          </a:p>
          <a:p>
            <a:pPr algn="ctr"/>
            <a:r>
              <a:rPr lang="hr-HR" dirty="0"/>
              <a:t>Zaključne ocjene iz nastavnih predmeta Hrvatski jezik, Matematika i prvi strani jezik (7. i 8. razred)</a:t>
            </a:r>
          </a:p>
          <a:p>
            <a:pPr algn="ctr"/>
            <a:r>
              <a:rPr lang="hr-HR" dirty="0"/>
              <a:t>+</a:t>
            </a:r>
          </a:p>
          <a:p>
            <a:pPr algn="ctr"/>
            <a:r>
              <a:rPr lang="hr-HR" dirty="0"/>
              <a:t>Zaključne ocjene 3 predmeta ovisno o programu (7. i 8.razred)</a:t>
            </a:r>
          </a:p>
          <a:p>
            <a:pPr algn="ctr"/>
            <a:r>
              <a:rPr lang="hr-HR" dirty="0"/>
              <a:t>=</a:t>
            </a:r>
          </a:p>
          <a:p>
            <a:pPr algn="ctr"/>
            <a:r>
              <a:rPr lang="hr-HR" dirty="0"/>
              <a:t>maksimalno </a:t>
            </a:r>
            <a:r>
              <a:rPr lang="hr-HR" b="1" dirty="0"/>
              <a:t>80</a:t>
            </a:r>
            <a:r>
              <a:rPr lang="hr-HR" dirty="0"/>
              <a:t> bodova</a:t>
            </a:r>
          </a:p>
        </p:txBody>
      </p:sp>
      <p:sp>
        <p:nvSpPr>
          <p:cNvPr id="4" name="Zaobljeni pravokutnik 5">
            <a:extLst>
              <a:ext uri="{FF2B5EF4-FFF2-40B4-BE49-F238E27FC236}">
                <a16:creationId xmlns:a16="http://schemas.microsoft.com/office/drawing/2014/main" id="{768A2864-ADA3-46C3-8330-635C86722B0F}"/>
              </a:ext>
            </a:extLst>
          </p:cNvPr>
          <p:cNvSpPr/>
          <p:nvPr/>
        </p:nvSpPr>
        <p:spPr>
          <a:xfrm>
            <a:off x="4671401" y="1103458"/>
            <a:ext cx="2607033" cy="49543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/>
              <a:t>Trogodišnji strukovni i obrtnički programi:</a:t>
            </a:r>
          </a:p>
          <a:p>
            <a:pPr algn="ctr"/>
            <a:endParaRPr lang="hr-HR" b="1" dirty="0"/>
          </a:p>
          <a:p>
            <a:pPr algn="ctr"/>
            <a:r>
              <a:rPr lang="hr-HR" dirty="0"/>
              <a:t>Opći uspjeh (5.-8. razred) zaokružen na dvije decimale</a:t>
            </a:r>
          </a:p>
          <a:p>
            <a:pPr algn="ctr"/>
            <a:r>
              <a:rPr lang="hr-HR" dirty="0"/>
              <a:t>+</a:t>
            </a:r>
          </a:p>
          <a:p>
            <a:pPr algn="ctr"/>
            <a:r>
              <a:rPr lang="hr-HR" dirty="0"/>
              <a:t>Zaključne ocjene iz nastavnih predmeta Hrvatski jezik, Matematika i prvi strani jezik (7. i 8. razred)</a:t>
            </a:r>
          </a:p>
          <a:p>
            <a:pPr algn="ctr"/>
            <a:r>
              <a:rPr lang="hr-HR" dirty="0"/>
              <a:t>=</a:t>
            </a:r>
          </a:p>
          <a:p>
            <a:pPr algn="ctr"/>
            <a:r>
              <a:rPr lang="hr-HR" dirty="0"/>
              <a:t>maksimalno </a:t>
            </a:r>
            <a:r>
              <a:rPr lang="hr-HR" b="1" dirty="0"/>
              <a:t>50</a:t>
            </a:r>
            <a:r>
              <a:rPr lang="hr-HR" dirty="0"/>
              <a:t> bodova</a:t>
            </a:r>
          </a:p>
        </p:txBody>
      </p:sp>
      <p:sp>
        <p:nvSpPr>
          <p:cNvPr id="5" name="Zaobljeni pravokutnik 6">
            <a:extLst>
              <a:ext uri="{FF2B5EF4-FFF2-40B4-BE49-F238E27FC236}">
                <a16:creationId xmlns:a16="http://schemas.microsoft.com/office/drawing/2014/main" id="{C245EEB9-E2C3-4622-BE22-BF48BA0E18B1}"/>
              </a:ext>
            </a:extLst>
          </p:cNvPr>
          <p:cNvSpPr/>
          <p:nvPr/>
        </p:nvSpPr>
        <p:spPr>
          <a:xfrm>
            <a:off x="8037481" y="1221548"/>
            <a:ext cx="2304256" cy="489654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/>
              <a:t>Strukovni programi u trajanju manjem od tri godine:</a:t>
            </a:r>
          </a:p>
          <a:p>
            <a:pPr algn="ctr"/>
            <a:endParaRPr lang="hr-HR" b="1" dirty="0"/>
          </a:p>
          <a:p>
            <a:pPr algn="ctr"/>
            <a:r>
              <a:rPr lang="hr-HR" dirty="0"/>
              <a:t>Opći uspjeh (5.-8. razred) zaokružen na dvije decimale</a:t>
            </a:r>
          </a:p>
          <a:p>
            <a:pPr algn="ctr"/>
            <a:r>
              <a:rPr lang="hr-HR" dirty="0"/>
              <a:t>=</a:t>
            </a:r>
          </a:p>
          <a:p>
            <a:pPr algn="ctr"/>
            <a:r>
              <a:rPr lang="hr-HR" dirty="0"/>
              <a:t>maksimalno </a:t>
            </a:r>
            <a:r>
              <a:rPr lang="hr-HR" b="1" dirty="0"/>
              <a:t>20</a:t>
            </a:r>
            <a:r>
              <a:rPr lang="hr-HR" dirty="0"/>
              <a:t> bodova</a:t>
            </a:r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692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01A5F-64CD-4B72-978D-776FC7C70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1784"/>
          </a:xfrm>
        </p:spPr>
        <p:txBody>
          <a:bodyPr/>
          <a:lstStyle/>
          <a:p>
            <a:pPr algn="ctr"/>
            <a:r>
              <a:rPr lang="hr-HR" b="1" dirty="0"/>
              <a:t>Dodatni element  vrednovanja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6A961D-BFDD-4D1D-95FD-E8F73613B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745"/>
            <a:ext cx="10515600" cy="4497771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hr-HR" b="1" dirty="0">
                <a:cs typeface="Andalus"/>
              </a:rPr>
              <a:t>na osnovi provjere posebnih znanja, vještina, sposobnosti i darovitosti: </a:t>
            </a:r>
          </a:p>
          <a:p>
            <a:pPr marL="0" indent="0">
              <a:buNone/>
              <a:defRPr/>
            </a:pPr>
            <a:r>
              <a:rPr lang="hr-HR" b="1" dirty="0">
                <a:cs typeface="Andalus"/>
              </a:rPr>
              <a:t>	</a:t>
            </a:r>
            <a:r>
              <a:rPr lang="hr-HR" sz="2400" b="1" dirty="0">
                <a:cs typeface="Andalus"/>
              </a:rPr>
              <a:t>- </a:t>
            </a:r>
            <a:r>
              <a:rPr lang="hr-HR" sz="2400" dirty="0">
                <a:cs typeface="Andalus"/>
              </a:rPr>
              <a:t>provode ih srednje škole </a:t>
            </a:r>
            <a:r>
              <a:rPr lang="hr-HR" sz="2400" b="1" dirty="0">
                <a:cs typeface="Andalus"/>
              </a:rPr>
              <a:t>(prijemni ispit)</a:t>
            </a:r>
          </a:p>
          <a:p>
            <a:pPr marL="0" indent="0">
              <a:buNone/>
              <a:defRPr/>
            </a:pPr>
            <a:r>
              <a:rPr lang="hr-HR" sz="2400" b="1" dirty="0">
                <a:cs typeface="Andalus"/>
              </a:rPr>
              <a:t>	- </a:t>
            </a:r>
            <a:r>
              <a:rPr lang="hr-HR" sz="2400" dirty="0">
                <a:cs typeface="Andalus"/>
              </a:rPr>
              <a:t>posebne provjere mogu se provoditi iz predmeta koji se boduju 			   zajedničkim elementom vrednovanja</a:t>
            </a:r>
          </a:p>
          <a:p>
            <a:pPr marL="0" indent="0">
              <a:buNone/>
              <a:defRPr/>
            </a:pPr>
            <a:r>
              <a:rPr lang="hr-HR" sz="2400" dirty="0">
                <a:cs typeface="Andalus"/>
              </a:rPr>
              <a:t>	- prijemni iz istog predmeta vrijedi u svim školama koje ga provode</a:t>
            </a:r>
          </a:p>
          <a:p>
            <a:pPr marL="0" indent="0">
              <a:buNone/>
              <a:defRPr/>
            </a:pPr>
            <a:r>
              <a:rPr lang="hr-HR" sz="2400" b="1" dirty="0">
                <a:cs typeface="Andalus"/>
              </a:rPr>
              <a:t>	- </a:t>
            </a:r>
            <a:r>
              <a:rPr lang="hr-HR" sz="2400" dirty="0">
                <a:cs typeface="Andalus"/>
              </a:rPr>
              <a:t>kandidat može ostvariti najviše </a:t>
            </a:r>
            <a:r>
              <a:rPr lang="hr-HR" sz="2400" b="1" dirty="0">
                <a:cs typeface="Andalus"/>
              </a:rPr>
              <a:t>10 bodova</a:t>
            </a:r>
          </a:p>
          <a:p>
            <a:pPr marL="0" indent="0">
              <a:buNone/>
              <a:defRPr/>
            </a:pPr>
            <a:r>
              <a:rPr lang="hr-HR" sz="2400" b="1" dirty="0">
                <a:cs typeface="Andalus"/>
              </a:rPr>
              <a:t>	</a:t>
            </a:r>
            <a:r>
              <a:rPr lang="hr-HR" sz="2400" dirty="0">
                <a:cs typeface="Andalus"/>
              </a:rPr>
              <a:t>- ako dva ili više kandidata na zadnjem mjestu ljestvice poretka 			imaju isti ukupan broj bodova, upisuje se onaj kandidat koji je 			ostvario veći broj bodova iz provjere posebnih znanja</a:t>
            </a:r>
          </a:p>
          <a:p>
            <a:pPr marL="0" indent="0">
              <a:buNone/>
              <a:defRPr/>
            </a:pPr>
            <a:r>
              <a:rPr lang="hr-HR" dirty="0">
                <a:cs typeface="Andalus"/>
              </a:rPr>
              <a:t>	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r-HR" b="1" dirty="0">
                <a:cs typeface="Andalus"/>
              </a:rPr>
              <a:t>na osnovi rezultata postignutih na natjecanjima u znanju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r-HR" b="1" dirty="0">
                <a:cs typeface="Andalus"/>
              </a:rPr>
              <a:t>na osnovi rezultata postignutih na natjecanjima školskih sportskih društava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16028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5337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190B5319-7C98-27D5-0834-87802447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822" y="2189792"/>
            <a:ext cx="8901196" cy="3809225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20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Elementi</a:t>
            </a:r>
            <a:r>
              <a:rPr lang="en-US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vrednovanja</a:t>
            </a:r>
            <a:r>
              <a:rPr lang="en-US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:</a:t>
            </a:r>
          </a:p>
          <a:p>
            <a:pPr marL="457200" lvl="1" indent="0">
              <a:buNone/>
            </a:pPr>
            <a:endParaRPr lang="en-US" sz="20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00100" lvl="1" indent="-342900">
              <a:buFont typeface="+mj-lt"/>
              <a:buAutoNum type="alphaLcPeriod" startAt="3"/>
            </a:pPr>
            <a:r>
              <a:rPr lang="en-US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Poseban</a:t>
            </a:r>
            <a:r>
              <a:rPr lang="en-US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element </a:t>
            </a:r>
            <a:r>
              <a:rPr lang="en-US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vrednovanja</a:t>
            </a:r>
            <a:r>
              <a:rPr lang="en-US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i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(</a:t>
            </a:r>
            <a:r>
              <a:rPr lang="en-US" i="1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Pravo</a:t>
            </a:r>
            <a:r>
              <a:rPr lang="en-US" i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i="1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prednosti</a:t>
            </a:r>
            <a:r>
              <a:rPr lang="en-US" i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pPr marL="1257300" lvl="2" indent="-342900">
              <a:buFont typeface="+mj-lt"/>
              <a:buAutoNum type="romanLcPeriod"/>
            </a:pP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Kandidati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sa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zdravstvenim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teškoćama</a:t>
            </a: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257300" lvl="2" indent="-342900">
              <a:buFont typeface="+mj-lt"/>
              <a:buAutoNum type="romanLcPeriod"/>
            </a:pP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Kandidati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koji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žive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u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otežanim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uvjetima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obrazovanja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uzrokovanim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nepovoljnim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ekonomskim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socijalnim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te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odgojnim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čimbenicima</a:t>
            </a: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00100" lvl="1" indent="-342900">
              <a:buFont typeface="+mj-lt"/>
              <a:buAutoNum type="alphaLcPeriod" startAt="3"/>
            </a:pP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Vrednovanje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kandidata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pripadnika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romske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nacionalne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manjine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kandidata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bez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roditeljske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skrbi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257300" lvl="2" indent="-342900">
              <a:buFont typeface="+mj-lt"/>
              <a:buAutoNum type="romanLcPeriod"/>
            </a:pP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Kandidati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pripadnici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romske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nacionalne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manjine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– 2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boda</a:t>
            </a: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257300" lvl="2" indent="-342900">
              <a:buFont typeface="+mj-lt"/>
              <a:buAutoNum type="romanLcPeriod"/>
            </a:pP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Kandidati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bez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roditeljske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skrbi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– 1 bod</a:t>
            </a:r>
            <a:endParaRPr lang="hr-HR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7834F46B-DDC0-1F10-1291-66D9E6F71AED}"/>
              </a:ext>
            </a:extLst>
          </p:cNvPr>
          <p:cNvSpPr txBox="1">
            <a:spLocks/>
          </p:cNvSpPr>
          <p:nvPr/>
        </p:nvSpPr>
        <p:spPr>
          <a:xfrm>
            <a:off x="430169" y="1230857"/>
            <a:ext cx="10515600" cy="781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Pravilnik o elementima i kriterijima vrednovanja</a:t>
            </a:r>
            <a:endParaRPr lang="hr-HR" sz="24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103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5337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50126832-976B-8994-F775-93C27A53D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69" y="1124503"/>
            <a:ext cx="9181995" cy="855832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Pravilnik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o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elementima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kriterijima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vrednovanja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-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Poseban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element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vrednovanja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– </a:t>
            </a:r>
            <a:r>
              <a:rPr lang="en-US" sz="24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Pravo</a:t>
            </a:r>
            <a:r>
              <a:rPr lang="en-US" sz="24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prednosti</a:t>
            </a:r>
            <a:endParaRPr lang="hr-HR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AFD94705-FF2C-681E-8C41-7FA1CCDEC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400" y="2189019"/>
            <a:ext cx="9181995" cy="44282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accent1">
                    <a:lumMod val="75000"/>
                  </a:schemeClr>
                </a:solidFill>
              </a:rPr>
              <a:t>ako dva ili više kandidata na zadnjem mjestu ljestvice poretka imaju isti ukupan broj bodova iz zajedničkog i dodatnog elementa vrednovanja upisuje se onaj kandidat koji ostvaruje pravo na poseban element vrednovanja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Zdravstvene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teškoće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2"/>
            <a:r>
              <a:rPr lang="en-US" sz="1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Prilog</a:t>
            </a:r>
            <a:r>
              <a:rPr lang="en-US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stručno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mišljenje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Službe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profesionalno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usmjeravanje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Hrvatskog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zavoda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zapošljavanje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najmanje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3, a u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pravilu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programa</a:t>
            </a: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>
                <a:ea typeface="Source Sans Pro" panose="020B0503030403020204" pitchFamily="34" charset="0"/>
              </a:rPr>
              <a:t>Kandidati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koji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žive</a:t>
            </a:r>
            <a:r>
              <a:rPr lang="en-US" sz="1800" dirty="0">
                <a:ea typeface="Source Sans Pro" panose="020B0503030403020204" pitchFamily="34" charset="0"/>
              </a:rPr>
              <a:t> u </a:t>
            </a:r>
            <a:r>
              <a:rPr lang="en-US" sz="1800" dirty="0" err="1">
                <a:ea typeface="Source Sans Pro" panose="020B0503030403020204" pitchFamily="34" charset="0"/>
              </a:rPr>
              <a:t>otežanim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uvjetima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obrazovanja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uzrokovanim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nepovoljnim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ekonomskim</a:t>
            </a:r>
            <a:r>
              <a:rPr lang="en-US" sz="1800" dirty="0">
                <a:ea typeface="Source Sans Pro" panose="020B0503030403020204" pitchFamily="34" charset="0"/>
              </a:rPr>
              <a:t>, </a:t>
            </a:r>
            <a:r>
              <a:rPr lang="en-US" sz="1800" dirty="0" err="1">
                <a:ea typeface="Source Sans Pro" panose="020B0503030403020204" pitchFamily="34" charset="0"/>
              </a:rPr>
              <a:t>socijalnim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te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odgojnim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čimbenicima</a:t>
            </a:r>
            <a:endParaRPr lang="en-US" sz="1800" dirty="0">
              <a:ea typeface="Source Sans Pro" panose="020B0503030403020204" pitchFamily="34" charset="0"/>
            </a:endParaRPr>
          </a:p>
          <a:p>
            <a:pPr marL="857250" lvl="1" indent="-400050">
              <a:buFont typeface="+mj-lt"/>
              <a:buAutoNum type="romanLcPeriod"/>
            </a:pPr>
            <a:r>
              <a:rPr lang="hr-HR" sz="1800" dirty="0">
                <a:ea typeface="Source Sans Pro" panose="020B0503030403020204" pitchFamily="34" charset="0"/>
              </a:rPr>
              <a:t>živi uz jednoga i/ili oba roditelja s dugotrajnom teškom bolesti;</a:t>
            </a:r>
            <a:endParaRPr lang="en-US" sz="1800" dirty="0">
              <a:ea typeface="Source Sans Pro" panose="020B0503030403020204" pitchFamily="34" charset="0"/>
            </a:endParaRPr>
          </a:p>
          <a:p>
            <a:pPr lvl="2"/>
            <a:r>
              <a:rPr lang="en-US" sz="1800" b="1" dirty="0" err="1">
                <a:ea typeface="Source Sans Pro" panose="020B0503030403020204" pitchFamily="34" charset="0"/>
              </a:rPr>
              <a:t>Prilog</a:t>
            </a:r>
            <a:r>
              <a:rPr lang="en-US" sz="1800" b="1" dirty="0">
                <a:ea typeface="Source Sans Pro" panose="020B0503030403020204" pitchFamily="34" charset="0"/>
              </a:rPr>
              <a:t>: </a:t>
            </a:r>
            <a:r>
              <a:rPr lang="en-US" sz="1800" dirty="0" err="1">
                <a:ea typeface="Source Sans Pro" panose="020B0503030403020204" pitchFamily="34" charset="0"/>
              </a:rPr>
              <a:t>liječnička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potvrda</a:t>
            </a:r>
            <a:r>
              <a:rPr lang="en-US" sz="1800" dirty="0">
                <a:ea typeface="Source Sans Pro" panose="020B0503030403020204" pitchFamily="34" charset="0"/>
              </a:rPr>
              <a:t> o </a:t>
            </a:r>
            <a:r>
              <a:rPr lang="en-US" sz="1800" dirty="0" err="1">
                <a:ea typeface="Source Sans Pro" panose="020B0503030403020204" pitchFamily="34" charset="0"/>
              </a:rPr>
              <a:t>dugotrajnoj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težoj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bolesti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jednoga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i</a:t>
            </a:r>
            <a:r>
              <a:rPr lang="en-US" sz="1800" dirty="0">
                <a:ea typeface="Source Sans Pro" panose="020B0503030403020204" pitchFamily="34" charset="0"/>
              </a:rPr>
              <a:t>/</a:t>
            </a:r>
            <a:r>
              <a:rPr lang="en-US" sz="1800" dirty="0" err="1">
                <a:ea typeface="Source Sans Pro" panose="020B0503030403020204" pitchFamily="34" charset="0"/>
              </a:rPr>
              <a:t>ili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oba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roditelja</a:t>
            </a:r>
            <a:r>
              <a:rPr lang="en-US" sz="1800" dirty="0">
                <a:ea typeface="Source Sans Pro" panose="020B0503030403020204" pitchFamily="34" charset="0"/>
              </a:rPr>
              <a:t>;</a:t>
            </a:r>
          </a:p>
          <a:p>
            <a:pPr marL="857250" lvl="1" indent="-400050">
              <a:buFont typeface="+mj-lt"/>
              <a:buAutoNum type="romanLcPeriod"/>
            </a:pPr>
            <a:r>
              <a:rPr lang="hr-HR" sz="1800" dirty="0">
                <a:ea typeface="Source Sans Pro" panose="020B0503030403020204" pitchFamily="34" charset="0"/>
              </a:rPr>
              <a:t>živi uz oba roditelja koji se prema zakonu koji regulira poticanje zapošljavanja smatraju dugotrajno nezaposlenim osobama;</a:t>
            </a:r>
            <a:endParaRPr lang="en-US" sz="1800" dirty="0">
              <a:ea typeface="Source Sans Pro" panose="020B0503030403020204" pitchFamily="34" charset="0"/>
            </a:endParaRPr>
          </a:p>
          <a:p>
            <a:pPr lvl="2"/>
            <a:r>
              <a:rPr lang="en-US" sz="1800" b="1" dirty="0" err="1">
                <a:ea typeface="Source Sans Pro" panose="020B0503030403020204" pitchFamily="34" charset="0"/>
              </a:rPr>
              <a:t>Prilog</a:t>
            </a:r>
            <a:r>
              <a:rPr lang="en-US" sz="1800" b="1" dirty="0">
                <a:ea typeface="Source Sans Pro" panose="020B0503030403020204" pitchFamily="34" charset="0"/>
              </a:rPr>
              <a:t>: </a:t>
            </a:r>
            <a:r>
              <a:rPr lang="en-US" sz="1800" dirty="0" err="1">
                <a:ea typeface="Source Sans Pro" panose="020B0503030403020204" pitchFamily="34" charset="0"/>
              </a:rPr>
              <a:t>potvrda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nadležnoga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područnoga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ureda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Hrvatskoga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zavoda</a:t>
            </a:r>
            <a:r>
              <a:rPr lang="en-US" sz="1800" dirty="0">
                <a:ea typeface="Source Sans Pro" panose="020B0503030403020204" pitchFamily="34" charset="0"/>
              </a:rPr>
              <a:t> za </a:t>
            </a:r>
            <a:r>
              <a:rPr lang="en-US" sz="1800" dirty="0" err="1">
                <a:ea typeface="Source Sans Pro" panose="020B0503030403020204" pitchFamily="34" charset="0"/>
              </a:rPr>
              <a:t>zapošljavanje</a:t>
            </a:r>
            <a:r>
              <a:rPr lang="en-US" sz="1800" dirty="0">
                <a:ea typeface="Source Sans Pro" panose="020B0503030403020204" pitchFamily="34" charset="0"/>
              </a:rPr>
              <a:t> o </a:t>
            </a:r>
            <a:r>
              <a:rPr lang="en-US" sz="1800" dirty="0" err="1">
                <a:ea typeface="Source Sans Pro" panose="020B0503030403020204" pitchFamily="34" charset="0"/>
              </a:rPr>
              <a:t>dugotrajnoj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nezaposlenosti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oba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roditelja</a:t>
            </a:r>
            <a:r>
              <a:rPr lang="en-US" sz="1800" dirty="0">
                <a:ea typeface="Source Sans Pro" panose="020B0503030403020204" pitchFamily="34" charset="0"/>
              </a:rPr>
              <a:t>;</a:t>
            </a:r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971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5337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50126832-976B-8994-F775-93C27A53D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69" y="1124503"/>
            <a:ext cx="9372769" cy="855832"/>
          </a:xfrm>
        </p:spPr>
        <p:txBody>
          <a:bodyPr>
            <a:normAutofit/>
          </a:bodyPr>
          <a:lstStyle/>
          <a:p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Pravilnik o elementima i kriterijima vrednovanja - Poseban element vrednovanja – </a:t>
            </a:r>
            <a:r>
              <a:rPr lang="en-US" sz="2400" i="1">
                <a:latin typeface="Source Sans Pro" panose="020B0503030403020204" pitchFamily="34" charset="0"/>
                <a:ea typeface="Source Sans Pro" panose="020B0503030403020204" pitchFamily="34" charset="0"/>
              </a:rPr>
              <a:t>Pravo prednosti</a:t>
            </a:r>
            <a:endParaRPr lang="hr-HR" sz="24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AFD94705-FF2C-681E-8C41-7FA1CCDEC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306" y="1980335"/>
            <a:ext cx="9078929" cy="4403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>
                <a:ea typeface="Source Sans Pro" panose="020B0503030403020204" pitchFamily="34" charset="0"/>
              </a:rPr>
              <a:t>Kandidati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koji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žive</a:t>
            </a:r>
            <a:r>
              <a:rPr lang="en-US" sz="1800" dirty="0">
                <a:ea typeface="Source Sans Pro" panose="020B0503030403020204" pitchFamily="34" charset="0"/>
              </a:rPr>
              <a:t> u </a:t>
            </a:r>
            <a:r>
              <a:rPr lang="en-US" sz="1800" dirty="0" err="1">
                <a:ea typeface="Source Sans Pro" panose="020B0503030403020204" pitchFamily="34" charset="0"/>
              </a:rPr>
              <a:t>otežanim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uvjetima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obrazovanja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uzrokovanim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nepovoljnim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ekonomskim</a:t>
            </a:r>
            <a:r>
              <a:rPr lang="en-US" sz="1800" dirty="0">
                <a:ea typeface="Source Sans Pro" panose="020B0503030403020204" pitchFamily="34" charset="0"/>
              </a:rPr>
              <a:t>, </a:t>
            </a:r>
            <a:r>
              <a:rPr lang="en-US" sz="1800" dirty="0" err="1">
                <a:ea typeface="Source Sans Pro" panose="020B0503030403020204" pitchFamily="34" charset="0"/>
              </a:rPr>
              <a:t>socijalnim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te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odgojnim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čimbenicima</a:t>
            </a:r>
            <a:endParaRPr lang="en-US" sz="1800" dirty="0">
              <a:ea typeface="Source Sans Pro" panose="020B0503030403020204" pitchFamily="34" charset="0"/>
            </a:endParaRPr>
          </a:p>
          <a:p>
            <a:pPr marL="857250" lvl="1" indent="-400050">
              <a:buFont typeface="+mj-lt"/>
              <a:buAutoNum type="romanLcPeriod" startAt="3"/>
            </a:pPr>
            <a:endParaRPr lang="en-US" sz="1800" dirty="0">
              <a:ea typeface="Source Sans Pro" panose="020B0503030403020204" pitchFamily="34" charset="0"/>
            </a:endParaRPr>
          </a:p>
          <a:p>
            <a:pPr marL="857250" lvl="1" indent="-400050">
              <a:buFont typeface="+mj-lt"/>
              <a:buAutoNum type="romanLcPeriod" startAt="3"/>
            </a:pPr>
            <a:r>
              <a:rPr lang="hr-HR" sz="1800" dirty="0">
                <a:ea typeface="Source Sans Pro" panose="020B0503030403020204" pitchFamily="34" charset="0"/>
              </a:rPr>
              <a:t>živi uz samohranoga roditelja (roditelj koji nije u braku i ne živi u izvanbračnoj zajednici, a sam se skrbi o svome djetetu i uzdržava ga) koji je korisnik socijalne skrbi sukladno zakonu koji uređuje socijalnu skrb i posjeduje rješenje ili drugi upravni akt centra za socijalnu skrb ili nadležnoga tijela u jedinici lokalne ili područne (regionalne) jedinice i Grada Zagreba o pravu samohranoga roditelja kao korisnika socijalne skrbi;</a:t>
            </a:r>
            <a:endParaRPr lang="en-US" sz="1800" dirty="0">
              <a:ea typeface="Source Sans Pro" panose="020B0503030403020204" pitchFamily="34" charset="0"/>
            </a:endParaRPr>
          </a:p>
          <a:p>
            <a:pPr lvl="2"/>
            <a:r>
              <a:rPr lang="en-US" sz="1800" b="1" dirty="0" err="1">
                <a:ea typeface="Source Sans Pro" panose="020B0503030403020204" pitchFamily="34" charset="0"/>
              </a:rPr>
              <a:t>Prilog</a:t>
            </a:r>
            <a:r>
              <a:rPr lang="en-US" sz="1800" b="1" dirty="0">
                <a:ea typeface="Source Sans Pro" panose="020B0503030403020204" pitchFamily="34" charset="0"/>
              </a:rPr>
              <a:t>: </a:t>
            </a:r>
            <a:r>
              <a:rPr lang="hr-HR" sz="1800" dirty="0" err="1">
                <a:effectLst/>
                <a:ea typeface="Times New Roman" panose="02020603050405020304" pitchFamily="18" charset="0"/>
              </a:rPr>
              <a:t>potvrd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a</a:t>
            </a:r>
            <a:r>
              <a:rPr lang="hr-HR" sz="1800" dirty="0">
                <a:effectLst/>
                <a:ea typeface="Times New Roman" panose="02020603050405020304" pitchFamily="18" charset="0"/>
              </a:rPr>
              <a:t> o korištenju socijalne pomoći; rješenje ili drugi upravni akt centra za socijalnu skrb ili nadležnoga tijela u jedinici lokalne ili područne (regionalne) jedinice i Grada Zagreba o pravu samohranoga roditelja u statusu socijalne skrbi izdanih od ovlaštenih službi u zdravstvu, socijalnoj skrbi i za zapošljavanje;</a:t>
            </a:r>
            <a:endParaRPr lang="en-US" sz="1800" b="1" dirty="0">
              <a:ea typeface="Source Sans Pro" panose="020B0503030403020204" pitchFamily="34" charset="0"/>
            </a:endParaRPr>
          </a:p>
          <a:p>
            <a:pPr marL="857250" lvl="1" indent="-400050">
              <a:buFont typeface="+mj-lt"/>
              <a:buAutoNum type="romanLcPeriod" startAt="3"/>
            </a:pPr>
            <a:r>
              <a:rPr lang="hr-HR" sz="1800" dirty="0">
                <a:ea typeface="Source Sans Pro" panose="020B0503030403020204" pitchFamily="34" charset="0"/>
              </a:rPr>
              <a:t>mu je jedan roditelj preminuo;</a:t>
            </a:r>
            <a:endParaRPr lang="en-US" sz="1800" dirty="0">
              <a:ea typeface="Source Sans Pro" panose="020B0503030403020204" pitchFamily="34" charset="0"/>
            </a:endParaRPr>
          </a:p>
          <a:p>
            <a:pPr lvl="2"/>
            <a:r>
              <a:rPr lang="en-US" sz="1800" b="1" dirty="0" err="1">
                <a:ea typeface="Times New Roman" panose="02020603050405020304" pitchFamily="18" charset="0"/>
              </a:rPr>
              <a:t>Prilog</a:t>
            </a:r>
            <a:r>
              <a:rPr lang="en-US" sz="1800" b="1" dirty="0">
                <a:ea typeface="Times New Roman" panose="02020603050405020304" pitchFamily="18" charset="0"/>
              </a:rPr>
              <a:t>: </a:t>
            </a:r>
            <a:r>
              <a:rPr lang="hr-HR" sz="1800" dirty="0">
                <a:effectLst/>
                <a:ea typeface="Times New Roman" panose="02020603050405020304" pitchFamily="18" charset="0"/>
              </a:rPr>
              <a:t>isprav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a</a:t>
            </a:r>
            <a:r>
              <a:rPr lang="hr-HR" sz="1800" dirty="0">
                <a:effectLst/>
                <a:ea typeface="Times New Roman" panose="02020603050405020304" pitchFamily="18" charset="0"/>
              </a:rPr>
              <a:t> iz matice umrlih ili smrtni list koje je izdalo nadležno tijelo u jedinici lokalne ili područne (regionalne) jedinice ili Grada Zagreba;</a:t>
            </a: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470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5337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50126832-976B-8994-F775-93C27A53D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69" y="1124503"/>
            <a:ext cx="9155681" cy="855832"/>
          </a:xfrm>
        </p:spPr>
        <p:txBody>
          <a:bodyPr>
            <a:normAutofit/>
          </a:bodyPr>
          <a:lstStyle/>
          <a:p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Pravilnik o elementima i kriterijima vrednovanja - kandidati pripadnici romske nacionalne manjine i kandidati bez roditeljske skrbi</a:t>
            </a:r>
            <a:endParaRPr lang="hr-HR" sz="24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AFD94705-FF2C-681E-8C41-7FA1CCDEC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931" y="2144252"/>
            <a:ext cx="7956187" cy="296060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Kandidati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pripadnici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romske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nacionalne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manjine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(2 boda)</a:t>
            </a:r>
          </a:p>
          <a:p>
            <a:pPr lvl="1"/>
            <a:r>
              <a:rPr lang="en-US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Prilog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r-HR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potvrd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 pripadnosti romskoj nacionalnoj manjini (rodni list učenika ili rodni list jednog od roditelja/skrbnika ili izvadak iz popisa birača za roditelja/skrbnika)</a:t>
            </a: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Kandidati bez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roditeljske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skrbi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(1 bod)</a:t>
            </a:r>
          </a:p>
          <a:p>
            <a:pPr lvl="1"/>
            <a:r>
              <a:rPr lang="en-US" sz="1800" b="1" dirty="0" err="1">
                <a:effectLst/>
                <a:ea typeface="Calibri" panose="020F0502020204030204" pitchFamily="34" charset="0"/>
              </a:rPr>
              <a:t>Prilog</a:t>
            </a:r>
            <a:r>
              <a:rPr lang="en-US" sz="1800" dirty="0">
                <a:effectLst/>
                <a:ea typeface="Calibri" panose="020F0502020204030204" pitchFamily="34" charset="0"/>
              </a:rPr>
              <a:t>: </a:t>
            </a:r>
            <a:r>
              <a:rPr lang="hr-HR" sz="1800" dirty="0" err="1">
                <a:effectLst/>
                <a:ea typeface="Calibri" panose="020F0502020204030204" pitchFamily="34" charset="0"/>
              </a:rPr>
              <a:t>potvrd</a:t>
            </a:r>
            <a:r>
              <a:rPr lang="en-US" sz="1800" dirty="0">
                <a:effectLst/>
                <a:ea typeface="Calibri" panose="020F0502020204030204" pitchFamily="34" charset="0"/>
              </a:rPr>
              <a:t>a</a:t>
            </a:r>
            <a:r>
              <a:rPr lang="hr-HR" sz="1800" dirty="0">
                <a:effectLst/>
                <a:ea typeface="Calibri" panose="020F0502020204030204" pitchFamily="34" charset="0"/>
              </a:rPr>
              <a:t> nadležnog centra za socijalnu skrb da je kandidat dijete bez roditelja ili odgovarajuće roditeljske skrbi.</a:t>
            </a: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1" i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Vrednuje</a:t>
            </a:r>
            <a:r>
              <a:rPr lang="en-US" sz="18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b="1" i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najpovoljnije</a:t>
            </a:r>
            <a:r>
              <a:rPr lang="en-US" sz="18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pravo</a:t>
            </a:r>
            <a:r>
              <a:rPr lang="en-US" sz="18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899935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8A8DE"/>
      </a:accent1>
      <a:accent2>
        <a:srgbClr val="2A26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0A5CF4C609EB64BAC8D6DC5FC8245BA" ma:contentTypeVersion="18" ma:contentTypeDescription="Stvaranje novog dokumenta." ma:contentTypeScope="" ma:versionID="747b2fb1304a7e56b9383b26ed07981b">
  <xsd:schema xmlns:xsd="http://www.w3.org/2001/XMLSchema" xmlns:xs="http://www.w3.org/2001/XMLSchema" xmlns:p="http://schemas.microsoft.com/office/2006/metadata/properties" xmlns:ns2="bf74dda1-592a-4df4-8263-7d02cb3833a6" xmlns:ns3="a3b625e1-1c2f-4c26-a46e-26224a11f626" xmlns:ns4="540f58dd-fae0-4d8a-89ed-5b9f4de124c7" targetNamespace="http://schemas.microsoft.com/office/2006/metadata/properties" ma:root="true" ma:fieldsID="a46fbfe313f56a93ce21905d46048176" ns2:_="" ns3:_="" ns4:_="">
    <xsd:import namespace="bf74dda1-592a-4df4-8263-7d02cb3833a6"/>
    <xsd:import namespace="a3b625e1-1c2f-4c26-a46e-26224a11f626"/>
    <xsd:import namespace="540f58dd-fae0-4d8a-89ed-5b9f4de124c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74dda1-592a-4df4-8263-7d02cb3833a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Raspršivanje savjeta za zajedničko korištenje" ma:internalName="SharingHintHash" ma:readOnly="true">
      <xsd:simpleType>
        <xsd:restriction base="dms:Text"/>
      </xsd:simpleType>
    </xsd:element>
    <xsd:element name="SharedWithDetails" ma:index="10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625e1-1c2f-4c26-a46e-26224a11f6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Oznake slika" ma:readOnly="false" ma:fieldId="{5cf76f15-5ced-4ddc-b409-7134ff3c332f}" ma:taxonomyMulti="true" ma:sspId="6d986ede-ccc4-4a57-b6a6-e316a042c0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f58dd-fae0-4d8a-89ed-5b9f4de124c7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bcab3d0d-e970-44dc-844c-bd77915a7bdf}" ma:internalName="TaxCatchAll" ma:showField="CatchAllData" ma:web="540f58dd-fae0-4d8a-89ed-5b9f4de124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668B43-C384-4348-8F64-F96D6A2955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F77CFA-E6A5-4EAD-BE95-B655D7FA77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74dda1-592a-4df4-8263-7d02cb3833a6"/>
    <ds:schemaRef ds:uri="a3b625e1-1c2f-4c26-a46e-26224a11f626"/>
    <ds:schemaRef ds:uri="540f58dd-fae0-4d8a-89ed-5b9f4de124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1759</TotalTime>
  <Words>1583</Words>
  <Application>Microsoft Office PowerPoint</Application>
  <PresentationFormat>Široki zaslon</PresentationFormat>
  <Paragraphs>249</Paragraphs>
  <Slides>22</Slides>
  <Notes>16</Notes>
  <HiddenSlides>0</HiddenSlides>
  <MMClips>0</MMClips>
  <ScaleCrop>false</ScaleCrop>
  <HeadingPairs>
    <vt:vector size="8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32" baseType="lpstr">
      <vt:lpstr>Andalus</vt:lpstr>
      <vt:lpstr>Arial</vt:lpstr>
      <vt:lpstr>Calibri</vt:lpstr>
      <vt:lpstr>Open Sans</vt:lpstr>
      <vt:lpstr>Segoe UI</vt:lpstr>
      <vt:lpstr>Source Sans Pro</vt:lpstr>
      <vt:lpstr>Times New Roman</vt:lpstr>
      <vt:lpstr>Wingdings</vt:lpstr>
      <vt:lpstr>1_Office Theme</vt:lpstr>
      <vt:lpstr>Acrobat Document</vt:lpstr>
      <vt:lpstr>PowerPoint prezentacija</vt:lpstr>
      <vt:lpstr>Upisi u srednju - poveznice</vt:lpstr>
      <vt:lpstr>PowerPoint prezentacija</vt:lpstr>
      <vt:lpstr>Zajednički element vrednovanja</vt:lpstr>
      <vt:lpstr>Dodatni element  vrednovanja</vt:lpstr>
      <vt:lpstr>PowerPoint prezentacija</vt:lpstr>
      <vt:lpstr>Pravilnik o elementima i kriterijima vrednovanja - Poseban element vrednovanja – Pravo prednosti</vt:lpstr>
      <vt:lpstr>Pravilnik o elementima i kriterijima vrednovanja - Poseban element vrednovanja – Pravo prednosti</vt:lpstr>
      <vt:lpstr>Pravilnik o elementima i kriterijima vrednovanja - kandidati pripadnici romske nacionalne manjine i kandidati bez roditeljske skrbi</vt:lpstr>
      <vt:lpstr>PowerPoint prezentacija</vt:lpstr>
      <vt:lpstr>Pravilnik o elementima i kriterijima vrednovanja - Kandidati s teškoćama u razvoju</vt:lpstr>
      <vt:lpstr>Odluka o upisu</vt:lpstr>
      <vt:lpstr>PowerPoint prezentacija</vt:lpstr>
      <vt:lpstr>PowerPoint prezentacija</vt:lpstr>
      <vt:lpstr>PowerPoint prezentacija</vt:lpstr>
      <vt:lpstr>Prateći materijali za upise – kandidati i roditelji</vt:lpstr>
      <vt:lpstr>Poslovi za učenike i roditelje/skrbnike</vt:lpstr>
      <vt:lpstr>Postupak preuzimanja i prenošenja upisnice</vt:lpstr>
      <vt:lpstr>PowerPoint prezentacija</vt:lpstr>
      <vt:lpstr>PowerPoint prezentacija</vt:lpstr>
      <vt:lpstr>PowerPoint prezentacija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Tomislav Rožić</dc:creator>
  <cp:lastModifiedBy>Marija</cp:lastModifiedBy>
  <cp:revision>44</cp:revision>
  <cp:lastPrinted>2026-05-27T05:21:47Z</cp:lastPrinted>
  <dcterms:created xsi:type="dcterms:W3CDTF">2023-04-03T10:48:35Z</dcterms:created>
  <dcterms:modified xsi:type="dcterms:W3CDTF">2026-06-02T09:31:21Z</dcterms:modified>
</cp:coreProperties>
</file>