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0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4" r:id="rId9"/>
    <p:sldId id="265" r:id="rId10"/>
    <p:sldId id="274" r:id="rId11"/>
    <p:sldId id="270" r:id="rId12"/>
    <p:sldId id="267" r:id="rId13"/>
    <p:sldId id="269" r:id="rId14"/>
    <p:sldId id="271" r:id="rId15"/>
    <p:sldId id="272" r:id="rId16"/>
    <p:sldId id="273" r:id="rId17"/>
    <p:sldId id="266" r:id="rId18"/>
    <p:sldId id="263" r:id="rId19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  <a:srgbClr val="1D538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40" autoAdjust="0"/>
    <p:restoredTop sz="94684" autoAdjust="0"/>
  </p:normalViewPr>
  <p:slideViewPr>
    <p:cSldViewPr>
      <p:cViewPr>
        <p:scale>
          <a:sx n="66" d="100"/>
          <a:sy n="66" d="100"/>
        </p:scale>
        <p:origin x="-1014" y="-9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F75DB90-6BF2-43DD-A4DD-E4DD1E74647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2322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685800" y="2278063"/>
            <a:ext cx="77724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1D538B"/>
          </a:solidFill>
          <a:ln w="9525">
            <a:solidFill>
              <a:srgbClr val="1D538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 flipV="1">
            <a:off x="609600" y="6308725"/>
            <a:ext cx="7924800" cy="0"/>
          </a:xfrm>
          <a:prstGeom prst="line">
            <a:avLst/>
          </a:prstGeom>
          <a:noFill/>
          <a:ln w="3175">
            <a:solidFill>
              <a:srgbClr val="1D538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r-HR"/>
          </a:p>
        </p:txBody>
      </p:sp>
      <p:pic>
        <p:nvPicPr>
          <p:cNvPr id="5" name="Picture 1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389188"/>
            <a:ext cx="7772400" cy="1471612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hr-HR" noProof="0" smtClean="0"/>
              <a:t>Click to edit Master 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92863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92863"/>
            <a:ext cx="2895600" cy="349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92863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CA2B4-9E72-4190-844B-D7C7F1101F0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0308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1A673-B1FC-4E9A-BAE6-85659C94E25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80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1125538"/>
            <a:ext cx="2001837" cy="463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1125538"/>
            <a:ext cx="5854700" cy="463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E7D55-3040-4493-93F5-7348C14D8DE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750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95ACF-15CC-4102-808E-2F78DFC12E8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434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6BF75-5AB8-4ECD-85BF-A9D64A0313B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4885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916113"/>
            <a:ext cx="3924300" cy="3844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916113"/>
            <a:ext cx="3924300" cy="3844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FEA8F-E345-43E2-803B-602B6D621A0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832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0ACAC-2A6C-4F56-AEA0-3CC06D8FE7D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5678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4A364-45E8-45F5-BA43-8DA6437C5AE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063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B9C90-3891-462C-A30D-86665E63BD2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7139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601BC-9D93-4469-92A4-83726771A86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3293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B1705-44DE-471D-95D7-E25D144AA29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885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1125538"/>
            <a:ext cx="80010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916113"/>
            <a:ext cx="8001000" cy="384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677988"/>
            <a:ext cx="7958138" cy="9525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1D538B"/>
          </a:solidFill>
          <a:ln w="9525">
            <a:solidFill>
              <a:srgbClr val="1D538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89688"/>
            <a:ext cx="1981200" cy="352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1D538B"/>
                </a:solidFill>
              </a:defRPr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9688"/>
            <a:ext cx="2895600" cy="352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1D538B"/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9688"/>
            <a:ext cx="1981200" cy="352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1D538B"/>
                </a:solidFill>
              </a:defRPr>
            </a:lvl1pPr>
          </a:lstStyle>
          <a:p>
            <a:pPr>
              <a:defRPr/>
            </a:pPr>
            <a:fld id="{2769FA64-5C71-43B8-856D-61FBC9D45C7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pic>
        <p:nvPicPr>
          <p:cNvPr id="1032" name="Picture 2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itchFamily="2" charset="2"/>
        <a:buChar char="o"/>
        <a:defRPr sz="2800">
          <a:solidFill>
            <a:srgbClr val="1D538B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itchFamily="2" charset="2"/>
        <a:buChar char="n"/>
        <a:defRPr sz="2600">
          <a:solidFill>
            <a:srgbClr val="1D538B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itchFamily="2" charset="2"/>
        <a:buChar char="o"/>
        <a:defRPr sz="2300">
          <a:solidFill>
            <a:srgbClr val="1D538B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itchFamily="2" charset="2"/>
        <a:buChar char="n"/>
        <a:defRPr sz="2000">
          <a:solidFill>
            <a:srgbClr val="1D538B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717032"/>
            <a:ext cx="7772400" cy="1471612"/>
          </a:xfrm>
        </p:spPr>
        <p:txBody>
          <a:bodyPr/>
          <a:lstStyle/>
          <a:p>
            <a:r>
              <a:rPr lang="hr-HR" dirty="0" smtClean="0"/>
              <a:t>Nacionalni informacijski sustav prijava i upisa u srednje škole –</a:t>
            </a:r>
            <a:br>
              <a:rPr lang="hr-HR" dirty="0" smtClean="0"/>
            </a:br>
            <a:r>
              <a:rPr lang="hr-HR" dirty="0" smtClean="0"/>
              <a:t>NISPUSŠ</a:t>
            </a:r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CA2B4-9E72-4190-844B-D7C7F1101F05}" type="slidenum">
              <a:rPr lang="hr-HR" smtClean="0"/>
              <a:pPr>
                <a:defRPr/>
              </a:pPr>
              <a:t>1</a:t>
            </a:fld>
            <a:endParaRPr lang="hr-HR"/>
          </a:p>
        </p:txBody>
      </p:sp>
      <p:sp>
        <p:nvSpPr>
          <p:cNvPr id="4" name="TextBox 3"/>
          <p:cNvSpPr txBox="1"/>
          <p:nvPr/>
        </p:nvSpPr>
        <p:spPr>
          <a:xfrm>
            <a:off x="3275856" y="5517232"/>
            <a:ext cx="2456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Vedran Mornar, FER</a:t>
            </a:r>
          </a:p>
          <a:p>
            <a:pPr algn="ctr"/>
            <a:r>
              <a:rPr lang="hr-HR" dirty="0">
                <a:solidFill>
                  <a:srgbClr val="1D538B"/>
                </a:solidFill>
              </a:rPr>
              <a:t>p</a:t>
            </a:r>
            <a:r>
              <a:rPr lang="hr-HR" dirty="0" smtClean="0">
                <a:solidFill>
                  <a:srgbClr val="1D538B"/>
                </a:solidFill>
              </a:rPr>
              <a:t>rosinac 2012</a:t>
            </a:r>
            <a:endParaRPr lang="hr-HR" dirty="0">
              <a:solidFill>
                <a:srgbClr val="1D53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09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95ACF-15CC-4102-808E-2F78DFC12E83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60648"/>
            <a:ext cx="9143999" cy="639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10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Izrada rang - lista</a:t>
            </a:r>
            <a:endParaRPr lang="hr-H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95ACF-15CC-4102-808E-2F78DFC12E83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940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Ivan Horvat – lista prioriteta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95ACF-15CC-4102-808E-2F78DFC12E83}" type="slidenum">
              <a:rPr lang="hr-HR" smtClean="0"/>
              <a:pPr>
                <a:defRPr/>
              </a:pPr>
              <a:t>12</a:t>
            </a:fld>
            <a:endParaRPr lang="hr-HR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099680"/>
              </p:ext>
            </p:extLst>
          </p:nvPr>
        </p:nvGraphicFramePr>
        <p:xfrm>
          <a:off x="179512" y="1888629"/>
          <a:ext cx="8856984" cy="4627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848872"/>
              </a:tblGrid>
              <a:tr h="771516">
                <a:tc>
                  <a:txBody>
                    <a:bodyPr/>
                    <a:lstStyle/>
                    <a:p>
                      <a:r>
                        <a:rPr lang="hr-HR" sz="2300" dirty="0" err="1" smtClean="0"/>
                        <a:t>Prio</a:t>
                      </a:r>
                      <a:r>
                        <a:rPr lang="hr-HR" sz="2300" dirty="0" smtClean="0"/>
                        <a:t>-</a:t>
                      </a:r>
                      <a:r>
                        <a:rPr lang="hr-HR" sz="2300" dirty="0" err="1" smtClean="0"/>
                        <a:t>ritet</a:t>
                      </a:r>
                      <a:endParaRPr lang="hr-HR" sz="2300" dirty="0"/>
                    </a:p>
                  </a:txBody>
                  <a:tcPr marL="71435" marR="71435" marT="42858" marB="42858"/>
                </a:tc>
                <a:tc>
                  <a:txBody>
                    <a:bodyPr/>
                    <a:lstStyle/>
                    <a:p>
                      <a:r>
                        <a:rPr lang="hr-HR" sz="2300" dirty="0" smtClean="0"/>
                        <a:t>Škola i program</a:t>
                      </a:r>
                      <a:endParaRPr lang="hr-HR" sz="2300" dirty="0"/>
                    </a:p>
                  </a:txBody>
                  <a:tcPr marL="71435" marR="71435" marT="42858" marB="42858"/>
                </a:tc>
              </a:tr>
              <a:tr h="428616">
                <a:tc>
                  <a:txBody>
                    <a:bodyPr/>
                    <a:lstStyle/>
                    <a:p>
                      <a:r>
                        <a:rPr lang="hr-HR" sz="2300" dirty="0" smtClean="0"/>
                        <a:t>1.</a:t>
                      </a:r>
                      <a:endParaRPr lang="hr-HR" sz="2300" dirty="0"/>
                    </a:p>
                  </a:txBody>
                  <a:tcPr marL="71435" marR="71435" marT="42858" marB="4285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300" dirty="0" smtClean="0"/>
                        <a:t>I. gimnazija,</a:t>
                      </a:r>
                      <a:r>
                        <a:rPr lang="hr-HR" sz="2300" baseline="0" dirty="0" smtClean="0"/>
                        <a:t> opća gimnazija</a:t>
                      </a:r>
                      <a:endParaRPr lang="hr-HR" sz="2300" dirty="0"/>
                    </a:p>
                  </a:txBody>
                  <a:tcPr marL="71435" marR="71435" marT="42858" marB="42858"/>
                </a:tc>
              </a:tr>
              <a:tr h="428616">
                <a:tc>
                  <a:txBody>
                    <a:bodyPr/>
                    <a:lstStyle/>
                    <a:p>
                      <a:r>
                        <a:rPr lang="hr-HR" sz="2300" dirty="0" smtClean="0"/>
                        <a:t>2.</a:t>
                      </a:r>
                      <a:endParaRPr lang="hr-HR" sz="2300" dirty="0"/>
                    </a:p>
                  </a:txBody>
                  <a:tcPr marL="71435" marR="71435" marT="42858" marB="4285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300" dirty="0" smtClean="0"/>
                        <a:t>II. gimnazija, opća gimnazija</a:t>
                      </a:r>
                    </a:p>
                  </a:txBody>
                  <a:tcPr marL="71435" marR="71435" marT="42858" marB="42858"/>
                </a:tc>
              </a:tr>
              <a:tr h="428616">
                <a:tc>
                  <a:txBody>
                    <a:bodyPr/>
                    <a:lstStyle/>
                    <a:p>
                      <a:r>
                        <a:rPr lang="hr-HR" sz="2300" dirty="0" smtClean="0"/>
                        <a:t>3.</a:t>
                      </a:r>
                      <a:endParaRPr lang="hr-HR" sz="2300" dirty="0"/>
                    </a:p>
                  </a:txBody>
                  <a:tcPr marL="71435" marR="71435" marT="42858" marB="4285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300" dirty="0" smtClean="0"/>
                        <a:t>III.</a:t>
                      </a:r>
                      <a:r>
                        <a:rPr lang="hr-HR" sz="2300" baseline="0" dirty="0" smtClean="0"/>
                        <a:t> gimnazija, </a:t>
                      </a:r>
                      <a:r>
                        <a:rPr lang="hr-HR" sz="2300" dirty="0" smtClean="0"/>
                        <a:t>opća gimnazija</a:t>
                      </a:r>
                    </a:p>
                  </a:txBody>
                  <a:tcPr marL="71435" marR="71435" marT="42858" marB="42858"/>
                </a:tc>
              </a:tr>
              <a:tr h="428616">
                <a:tc>
                  <a:txBody>
                    <a:bodyPr/>
                    <a:lstStyle/>
                    <a:p>
                      <a:r>
                        <a:rPr lang="hr-HR" sz="2300" dirty="0" smtClean="0"/>
                        <a:t>4.</a:t>
                      </a:r>
                      <a:endParaRPr lang="hr-HR" sz="2300" dirty="0"/>
                    </a:p>
                  </a:txBody>
                  <a:tcPr marL="71435" marR="71435" marT="42858" marB="4285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300" dirty="0" smtClean="0"/>
                        <a:t>I. gimnazija,</a:t>
                      </a:r>
                      <a:r>
                        <a:rPr lang="hr-HR" sz="2300" baseline="0" dirty="0" smtClean="0"/>
                        <a:t> prirodoslovno-matematička gimnazija</a:t>
                      </a:r>
                      <a:endParaRPr lang="hr-HR" sz="2300" dirty="0"/>
                    </a:p>
                  </a:txBody>
                  <a:tcPr marL="71435" marR="71435" marT="42858" marB="42858"/>
                </a:tc>
              </a:tr>
              <a:tr h="428616">
                <a:tc>
                  <a:txBody>
                    <a:bodyPr/>
                    <a:lstStyle/>
                    <a:p>
                      <a:r>
                        <a:rPr lang="hr-HR" sz="2300" dirty="0" smtClean="0"/>
                        <a:t>5.</a:t>
                      </a:r>
                      <a:endParaRPr lang="hr-HR" sz="2300" dirty="0"/>
                    </a:p>
                  </a:txBody>
                  <a:tcPr marL="71435" marR="71435" marT="42858" marB="4285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300" dirty="0" smtClean="0"/>
                        <a:t>II. gimnazija,</a:t>
                      </a:r>
                      <a:r>
                        <a:rPr lang="hr-HR" sz="2300" baseline="0" dirty="0" smtClean="0"/>
                        <a:t> prirodoslovno-matematička gimnazija</a:t>
                      </a:r>
                      <a:endParaRPr lang="hr-HR" sz="2300" dirty="0" smtClean="0"/>
                    </a:p>
                  </a:txBody>
                  <a:tcPr marL="71435" marR="71435" marT="42858" marB="42858"/>
                </a:tc>
              </a:tr>
              <a:tr h="372635">
                <a:tc>
                  <a:txBody>
                    <a:bodyPr/>
                    <a:lstStyle/>
                    <a:p>
                      <a:r>
                        <a:rPr lang="hr-HR" sz="2300" dirty="0" smtClean="0"/>
                        <a:t>6.</a:t>
                      </a:r>
                      <a:endParaRPr lang="hr-HR" sz="2300" dirty="0"/>
                    </a:p>
                  </a:txBody>
                  <a:tcPr marL="71435" marR="71435" marT="42858" marB="4285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300" dirty="0" smtClean="0"/>
                        <a:t>III.</a:t>
                      </a:r>
                      <a:r>
                        <a:rPr lang="hr-HR" sz="2300" baseline="0" dirty="0" smtClean="0"/>
                        <a:t> gimnazija</a:t>
                      </a:r>
                      <a:r>
                        <a:rPr lang="hr-HR" sz="2300" dirty="0" smtClean="0"/>
                        <a:t>,</a:t>
                      </a:r>
                      <a:r>
                        <a:rPr lang="hr-HR" sz="2300" baseline="0" dirty="0" smtClean="0"/>
                        <a:t> prirodoslovno-matematička gimnazija</a:t>
                      </a:r>
                      <a:endParaRPr lang="hr-HR" sz="2300" dirty="0" smtClean="0"/>
                    </a:p>
                  </a:txBody>
                  <a:tcPr marL="71435" marR="71435" marT="42858" marB="42858"/>
                </a:tc>
              </a:tr>
              <a:tr h="428616">
                <a:tc>
                  <a:txBody>
                    <a:bodyPr/>
                    <a:lstStyle/>
                    <a:p>
                      <a:r>
                        <a:rPr lang="hr-HR" sz="2300" dirty="0" smtClean="0"/>
                        <a:t>7.</a:t>
                      </a:r>
                      <a:endParaRPr lang="hr-HR" sz="2300" dirty="0"/>
                    </a:p>
                  </a:txBody>
                  <a:tcPr marL="71435" marR="71435" marT="42858" marB="4285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300" dirty="0" smtClean="0"/>
                        <a:t>….</a:t>
                      </a:r>
                      <a:endParaRPr lang="hr-HR" sz="2300" dirty="0"/>
                    </a:p>
                  </a:txBody>
                  <a:tcPr marL="71435" marR="71435" marT="42858" marB="42858"/>
                </a:tc>
              </a:tr>
              <a:tr h="428616">
                <a:tc>
                  <a:txBody>
                    <a:bodyPr/>
                    <a:lstStyle/>
                    <a:p>
                      <a:endParaRPr lang="hr-HR" sz="2300" dirty="0"/>
                    </a:p>
                  </a:txBody>
                  <a:tcPr marL="71435" marR="71435" marT="42858" marB="4285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2300" dirty="0"/>
                    </a:p>
                  </a:txBody>
                  <a:tcPr marL="71435" marR="71435" marT="42858" marB="4285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32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77" y="188640"/>
            <a:ext cx="8484212" cy="680294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 smtClean="0">
                <a:cs typeface="+mj-cs"/>
                <a:sym typeface="Trebuchet MS" pitchFamily="1" charset="0"/>
              </a:rPr>
              <a:t>Plasmani po školama i programima</a:t>
            </a:r>
            <a:endParaRPr lang="hr-HR" dirty="0">
              <a:cs typeface="+mj-cs"/>
              <a:sym typeface="Trebuchet MS" pitchFamily="1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6C4BE68B-5E1F-43C9-A878-D3C12ED051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551355"/>
              </p:ext>
            </p:extLst>
          </p:nvPr>
        </p:nvGraphicFramePr>
        <p:xfrm>
          <a:off x="3064536" y="1821656"/>
          <a:ext cx="2623024" cy="47761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7135"/>
                <a:gridCol w="1004563"/>
                <a:gridCol w="781326"/>
              </a:tblGrid>
              <a:tr h="600081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Plasman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err="1" smtClean="0"/>
                        <a:t>Br.prijave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Bodova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107.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2088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57,30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108.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8095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57,15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109.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1024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56,5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110.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10926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56,43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111.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21955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56,27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112.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345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55,16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150.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23844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51,12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151.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12122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51,05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152.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2345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50,88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879849"/>
              </p:ext>
            </p:extLst>
          </p:nvPr>
        </p:nvGraphicFramePr>
        <p:xfrm>
          <a:off x="5967846" y="1821656"/>
          <a:ext cx="2623025" cy="47761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7136"/>
                <a:gridCol w="1004563"/>
                <a:gridCol w="781326"/>
              </a:tblGrid>
              <a:tr h="600081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Plasman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err="1" smtClean="0"/>
                        <a:t>Br.prijave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Bodova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105.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26374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57,63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106.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2546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56,26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107.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1024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55,7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108.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22456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55,49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109.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33221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55,18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110.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3456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55,05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200.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12345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51,05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201.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8756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51,00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202.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22354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50,62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891988"/>
              </p:ext>
            </p:extLst>
          </p:nvPr>
        </p:nvGraphicFramePr>
        <p:xfrm>
          <a:off x="162467" y="1821656"/>
          <a:ext cx="2623024" cy="47761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7135"/>
                <a:gridCol w="1004563"/>
                <a:gridCol w="781326"/>
              </a:tblGrid>
              <a:tr h="600081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Plasman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err="1" smtClean="0"/>
                        <a:t>Br.prijave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Bodova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66.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12324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56,61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67.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2356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55,00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68.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1024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54,5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69.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7896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54,30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70.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31567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54,20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71.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50,00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100.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2341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49,00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101.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26356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48,69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102.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10123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47,33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</a:tbl>
          </a:graphicData>
        </a:graphic>
      </p:graphicFrame>
      <p:sp>
        <p:nvSpPr>
          <p:cNvPr id="52402" name="TextBox 11"/>
          <p:cNvSpPr txBox="1">
            <a:spLocks noChangeArrowheads="1"/>
          </p:cNvSpPr>
          <p:nvPr/>
        </p:nvSpPr>
        <p:spPr bwMode="auto">
          <a:xfrm>
            <a:off x="179512" y="1199556"/>
            <a:ext cx="2311398" cy="44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28" tIns="38464" rIns="76928" bIns="38464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/>
            <a:r>
              <a:rPr lang="hr-HR" dirty="0" err="1" smtClean="0"/>
              <a:t>I.gimnazija</a:t>
            </a:r>
            <a:r>
              <a:rPr lang="hr-HR" dirty="0" smtClean="0"/>
              <a:t>, </a:t>
            </a:r>
            <a:r>
              <a:rPr lang="hr-HR" dirty="0" err="1" smtClean="0"/>
              <a:t>o.g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52403" name="TextBox 12"/>
          <p:cNvSpPr txBox="1">
            <a:spLocks noChangeArrowheads="1"/>
          </p:cNvSpPr>
          <p:nvPr/>
        </p:nvSpPr>
        <p:spPr bwMode="auto">
          <a:xfrm>
            <a:off x="3131840" y="1218903"/>
            <a:ext cx="2396357" cy="44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28" tIns="38464" rIns="76928" bIns="38464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/>
            <a:r>
              <a:rPr lang="hr-HR" dirty="0" err="1" smtClean="0"/>
              <a:t>II.gimnazija</a:t>
            </a:r>
            <a:r>
              <a:rPr lang="hr-HR" dirty="0" smtClean="0"/>
              <a:t>, </a:t>
            </a:r>
            <a:r>
              <a:rPr lang="hr-HR" dirty="0" err="1" smtClean="0"/>
              <a:t>o.g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52405" name="TextBox 15"/>
          <p:cNvSpPr txBox="1">
            <a:spLocks noChangeArrowheads="1"/>
          </p:cNvSpPr>
          <p:nvPr/>
        </p:nvSpPr>
        <p:spPr bwMode="auto">
          <a:xfrm>
            <a:off x="8702489" y="3562946"/>
            <a:ext cx="463135" cy="44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28" tIns="38464" rIns="76928" bIns="38464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/>
            <a:r>
              <a:rPr lang="hr-HR" b="1" dirty="0"/>
              <a:t>…</a:t>
            </a: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5940152" y="1198962"/>
            <a:ext cx="2481316" cy="44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28" tIns="38464" rIns="76928" bIns="38464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/>
            <a:r>
              <a:rPr lang="hr-HR" dirty="0" err="1" smtClean="0"/>
              <a:t>III.gimnazija</a:t>
            </a:r>
            <a:r>
              <a:rPr lang="hr-HR" dirty="0" smtClean="0"/>
              <a:t>, </a:t>
            </a:r>
            <a:r>
              <a:rPr lang="hr-HR" dirty="0" err="1" smtClean="0"/>
              <a:t>o.g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4032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77" y="188640"/>
            <a:ext cx="8484212" cy="680294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 smtClean="0">
                <a:cs typeface="+mj-cs"/>
                <a:sym typeface="Trebuchet MS" pitchFamily="1" charset="0"/>
              </a:rPr>
              <a:t>Plasmani po školama i programima</a:t>
            </a:r>
            <a:endParaRPr lang="hr-HR" dirty="0">
              <a:cs typeface="+mj-cs"/>
              <a:sym typeface="Trebuchet MS" pitchFamily="1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6C4BE68B-5E1F-43C9-A878-D3C12ED051C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604474"/>
              </p:ext>
            </p:extLst>
          </p:nvPr>
        </p:nvGraphicFramePr>
        <p:xfrm>
          <a:off x="3064536" y="1821656"/>
          <a:ext cx="2623024" cy="48229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7135"/>
                <a:gridCol w="1004563"/>
                <a:gridCol w="781326"/>
              </a:tblGrid>
              <a:tr h="600081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Plasman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err="1" smtClean="0"/>
                        <a:t>Br.prijave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Bodova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107.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2088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57,30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108.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8095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57,15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109.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10926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56,43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110.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21955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56,27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111.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345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55,16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mpd="sng">
                      <a:noFill/>
                    </a:lnB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149.</a:t>
                      </a:r>
                      <a:endParaRPr lang="hr-HR" sz="1700" dirty="0"/>
                    </a:p>
                  </a:txBody>
                  <a:tcPr marL="71435" marR="71435" marT="42865" marB="4286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23844</a:t>
                      </a:r>
                      <a:endParaRPr lang="hr-HR" sz="1700" dirty="0"/>
                    </a:p>
                  </a:txBody>
                  <a:tcPr marL="71435" marR="71435" marT="42865" marB="4286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51,12</a:t>
                      </a:r>
                      <a:endParaRPr lang="hr-HR" sz="1700" dirty="0"/>
                    </a:p>
                  </a:txBody>
                  <a:tcPr marL="71435" marR="71435" marT="42865" marB="4286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150.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12122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51,05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569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151.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2345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50,88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endParaRPr lang="hr-HR" sz="1700" dirty="0"/>
                    </a:p>
                  </a:txBody>
                  <a:tcPr marL="71435" marR="71435" marT="42865" marB="42865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863508"/>
              </p:ext>
            </p:extLst>
          </p:nvPr>
        </p:nvGraphicFramePr>
        <p:xfrm>
          <a:off x="5967846" y="1821656"/>
          <a:ext cx="2623025" cy="47761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7136"/>
                <a:gridCol w="1004563"/>
                <a:gridCol w="781326"/>
              </a:tblGrid>
              <a:tr h="600081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Plasman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err="1" smtClean="0"/>
                        <a:t>Br.prijave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Bodova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105.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26374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57,63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106.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2546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56,26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107.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22456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55,49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108.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33221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55,18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109.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3456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55,05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mpd="sng">
                      <a:noFill/>
                    </a:lnB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199.</a:t>
                      </a:r>
                      <a:endParaRPr lang="hr-HR" sz="1700" dirty="0"/>
                    </a:p>
                  </a:txBody>
                  <a:tcPr marL="71435" marR="71435" marT="42865" marB="4286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12345</a:t>
                      </a:r>
                      <a:endParaRPr lang="hr-HR" sz="1700" dirty="0"/>
                    </a:p>
                  </a:txBody>
                  <a:tcPr marL="71435" marR="71435" marT="42865" marB="4286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51,05</a:t>
                      </a:r>
                      <a:endParaRPr lang="hr-HR" sz="1700" dirty="0"/>
                    </a:p>
                  </a:txBody>
                  <a:tcPr marL="71435" marR="71435" marT="42865" marB="4286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200.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8756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51,00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201.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22354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50,62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endParaRPr lang="hr-HR" sz="1700" dirty="0"/>
                    </a:p>
                  </a:txBody>
                  <a:tcPr marL="71435" marR="71435" marT="42865" marB="42865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551993"/>
              </p:ext>
            </p:extLst>
          </p:nvPr>
        </p:nvGraphicFramePr>
        <p:xfrm>
          <a:off x="162467" y="1821656"/>
          <a:ext cx="2623024" cy="47761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7135"/>
                <a:gridCol w="1004563"/>
                <a:gridCol w="781326"/>
              </a:tblGrid>
              <a:tr h="600081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Plasman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err="1" smtClean="0"/>
                        <a:t>Br.prijave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Bodova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66.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12324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56,61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67.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2356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55,00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68.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1024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54,5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69.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7896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54,30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70.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31567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54,20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71.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50,00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100.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2341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49,00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101.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26356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48,69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102.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10123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47,33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</a:tbl>
          </a:graphicData>
        </a:graphic>
      </p:graphicFrame>
      <p:sp>
        <p:nvSpPr>
          <p:cNvPr id="52402" name="TextBox 11"/>
          <p:cNvSpPr txBox="1">
            <a:spLocks noChangeArrowheads="1"/>
          </p:cNvSpPr>
          <p:nvPr/>
        </p:nvSpPr>
        <p:spPr bwMode="auto">
          <a:xfrm>
            <a:off x="179512" y="1199556"/>
            <a:ext cx="2311398" cy="44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28" tIns="38464" rIns="76928" bIns="38464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/>
            <a:r>
              <a:rPr lang="hr-HR" dirty="0" err="1" smtClean="0"/>
              <a:t>I.gimnazija</a:t>
            </a:r>
            <a:r>
              <a:rPr lang="hr-HR" dirty="0" smtClean="0"/>
              <a:t>, </a:t>
            </a:r>
            <a:r>
              <a:rPr lang="hr-HR" dirty="0" err="1" smtClean="0"/>
              <a:t>o.g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52403" name="TextBox 12"/>
          <p:cNvSpPr txBox="1">
            <a:spLocks noChangeArrowheads="1"/>
          </p:cNvSpPr>
          <p:nvPr/>
        </p:nvSpPr>
        <p:spPr bwMode="auto">
          <a:xfrm>
            <a:off x="3131840" y="1218903"/>
            <a:ext cx="2396357" cy="44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28" tIns="38464" rIns="76928" bIns="38464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/>
            <a:r>
              <a:rPr lang="hr-HR" dirty="0" err="1" smtClean="0"/>
              <a:t>II.gimnazija</a:t>
            </a:r>
            <a:r>
              <a:rPr lang="hr-HR" dirty="0" smtClean="0"/>
              <a:t>, </a:t>
            </a:r>
            <a:r>
              <a:rPr lang="hr-HR" dirty="0" err="1" smtClean="0"/>
              <a:t>o.g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52405" name="TextBox 15"/>
          <p:cNvSpPr txBox="1">
            <a:spLocks noChangeArrowheads="1"/>
          </p:cNvSpPr>
          <p:nvPr/>
        </p:nvSpPr>
        <p:spPr bwMode="auto">
          <a:xfrm>
            <a:off x="8702489" y="3562946"/>
            <a:ext cx="463135" cy="44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28" tIns="38464" rIns="76928" bIns="38464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/>
            <a:r>
              <a:rPr lang="hr-HR" b="1" dirty="0"/>
              <a:t>…</a:t>
            </a: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5940152" y="1198962"/>
            <a:ext cx="2481316" cy="44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28" tIns="38464" rIns="76928" bIns="38464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/>
            <a:r>
              <a:rPr lang="hr-HR" dirty="0" err="1" smtClean="0"/>
              <a:t>III.gimnazija</a:t>
            </a:r>
            <a:r>
              <a:rPr lang="hr-HR" dirty="0" smtClean="0"/>
              <a:t>, </a:t>
            </a:r>
            <a:r>
              <a:rPr lang="hr-HR" dirty="0" err="1" smtClean="0"/>
              <a:t>o.g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5" name="Down Arrow 4"/>
          <p:cNvSpPr/>
          <p:nvPr/>
        </p:nvSpPr>
        <p:spPr>
          <a:xfrm flipV="1">
            <a:off x="3563888" y="3598020"/>
            <a:ext cx="576064" cy="2999332"/>
          </a:xfrm>
          <a:prstGeom prst="downArrow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Down Arrow 12"/>
          <p:cNvSpPr/>
          <p:nvPr/>
        </p:nvSpPr>
        <p:spPr>
          <a:xfrm flipV="1">
            <a:off x="6444208" y="3598020"/>
            <a:ext cx="576064" cy="2999332"/>
          </a:xfrm>
          <a:prstGeom prst="downArrow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032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77" y="188640"/>
            <a:ext cx="8484212" cy="680294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 smtClean="0">
                <a:cs typeface="+mj-cs"/>
                <a:sym typeface="Trebuchet MS" pitchFamily="1" charset="0"/>
              </a:rPr>
              <a:t>Plasmani po školama i programima</a:t>
            </a:r>
            <a:endParaRPr lang="hr-HR" dirty="0">
              <a:cs typeface="+mj-cs"/>
              <a:sym typeface="Trebuchet MS" pitchFamily="1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6C4BE68B-5E1F-43C9-A878-D3C12ED051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957217"/>
              </p:ext>
            </p:extLst>
          </p:nvPr>
        </p:nvGraphicFramePr>
        <p:xfrm>
          <a:off x="3064536" y="1821656"/>
          <a:ext cx="2623024" cy="47761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7135"/>
                <a:gridCol w="1004563"/>
                <a:gridCol w="781326"/>
              </a:tblGrid>
              <a:tr h="600081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Plasman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err="1" smtClean="0"/>
                        <a:t>Br.prijave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Bodova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107.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2088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57,30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108.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8095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57,15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109.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1024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56,5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110.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10926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56,43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111.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21955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56,27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112.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345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55,16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150.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23844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51,12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151.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12122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51,05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152.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2345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50,88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513130"/>
              </p:ext>
            </p:extLst>
          </p:nvPr>
        </p:nvGraphicFramePr>
        <p:xfrm>
          <a:off x="5967846" y="1821656"/>
          <a:ext cx="2623025" cy="47761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7136"/>
                <a:gridCol w="1004563"/>
                <a:gridCol w="781326"/>
              </a:tblGrid>
              <a:tr h="600081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Plasman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err="1" smtClean="0"/>
                        <a:t>Br.prijave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Bodova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105.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26374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57,63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106.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2546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56,26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107.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1024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55,7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108.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22456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55,49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109.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33221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55,18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110.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3456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55,05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200.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12345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51,05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201.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8756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51,00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202.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22354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50,62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175741"/>
              </p:ext>
            </p:extLst>
          </p:nvPr>
        </p:nvGraphicFramePr>
        <p:xfrm>
          <a:off x="179512" y="1821656"/>
          <a:ext cx="2605979" cy="47761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0090"/>
                <a:gridCol w="1004563"/>
                <a:gridCol w="781326"/>
              </a:tblGrid>
              <a:tr h="600081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Plasman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err="1" smtClean="0"/>
                        <a:t>Br.prijave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Bodova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66.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12324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56,61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67.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2356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55,00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r-HR" sz="1700" b="0" i="0" dirty="0" smtClean="0"/>
                        <a:t>6</a:t>
                      </a:r>
                      <a:r>
                        <a:rPr lang="hr-HR" sz="17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  <a:endParaRPr lang="hr-HR" sz="17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35" marR="71435" marT="42865" marB="42865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0" i="0" dirty="0" smtClean="0"/>
                        <a:t>2657</a:t>
                      </a:r>
                      <a:endParaRPr lang="hr-HR" sz="1700" b="0" i="0" dirty="0"/>
                    </a:p>
                  </a:txBody>
                  <a:tcPr marL="71435" marR="71435" marT="42865" marB="42865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0" i="0" dirty="0" smtClean="0"/>
                        <a:t>54,5</a:t>
                      </a:r>
                      <a:endParaRPr lang="hr-HR" sz="1700" b="0" i="0" dirty="0"/>
                    </a:p>
                  </a:txBody>
                  <a:tcPr marL="71435" marR="71435" marT="42865" marB="42865">
                    <a:solidFill>
                      <a:srgbClr val="E7E7E7"/>
                    </a:solidFill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69.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7896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54,30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70.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31567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54,20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71.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50,00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100.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2341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49,00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101.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26356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48,69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102.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1024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47,3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</a:tbl>
          </a:graphicData>
        </a:graphic>
      </p:graphicFrame>
      <p:sp>
        <p:nvSpPr>
          <p:cNvPr id="52402" name="TextBox 11"/>
          <p:cNvSpPr txBox="1">
            <a:spLocks noChangeArrowheads="1"/>
          </p:cNvSpPr>
          <p:nvPr/>
        </p:nvSpPr>
        <p:spPr bwMode="auto">
          <a:xfrm>
            <a:off x="179512" y="1199556"/>
            <a:ext cx="2311398" cy="44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28" tIns="38464" rIns="76928" bIns="38464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/>
            <a:r>
              <a:rPr lang="hr-HR" dirty="0" err="1" smtClean="0"/>
              <a:t>I.gimnazija</a:t>
            </a:r>
            <a:r>
              <a:rPr lang="hr-HR" dirty="0" smtClean="0"/>
              <a:t>, </a:t>
            </a:r>
            <a:r>
              <a:rPr lang="hr-HR" dirty="0" err="1" smtClean="0"/>
              <a:t>o.g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52403" name="TextBox 12"/>
          <p:cNvSpPr txBox="1">
            <a:spLocks noChangeArrowheads="1"/>
          </p:cNvSpPr>
          <p:nvPr/>
        </p:nvSpPr>
        <p:spPr bwMode="auto">
          <a:xfrm>
            <a:off x="3131840" y="1218903"/>
            <a:ext cx="2396357" cy="44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28" tIns="38464" rIns="76928" bIns="38464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/>
            <a:r>
              <a:rPr lang="hr-HR" dirty="0" err="1" smtClean="0"/>
              <a:t>II.gimnazija</a:t>
            </a:r>
            <a:r>
              <a:rPr lang="hr-HR" dirty="0" smtClean="0"/>
              <a:t>, </a:t>
            </a:r>
            <a:r>
              <a:rPr lang="hr-HR" dirty="0" err="1" smtClean="0"/>
              <a:t>o.g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52405" name="TextBox 15"/>
          <p:cNvSpPr txBox="1">
            <a:spLocks noChangeArrowheads="1"/>
          </p:cNvSpPr>
          <p:nvPr/>
        </p:nvSpPr>
        <p:spPr bwMode="auto">
          <a:xfrm>
            <a:off x="8702489" y="3562946"/>
            <a:ext cx="463135" cy="44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28" tIns="38464" rIns="76928" bIns="38464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/>
            <a:r>
              <a:rPr lang="hr-HR" b="1" dirty="0"/>
              <a:t>…</a:t>
            </a: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5940152" y="1198962"/>
            <a:ext cx="2481316" cy="44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28" tIns="38464" rIns="76928" bIns="38464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/>
            <a:r>
              <a:rPr lang="hr-HR" dirty="0" err="1" smtClean="0"/>
              <a:t>III.gimnazija</a:t>
            </a:r>
            <a:r>
              <a:rPr lang="hr-HR" dirty="0" smtClean="0"/>
              <a:t>, </a:t>
            </a:r>
            <a:r>
              <a:rPr lang="hr-HR" dirty="0" err="1" smtClean="0"/>
              <a:t>o.g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4967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77" y="188640"/>
            <a:ext cx="8484212" cy="680294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 smtClean="0">
                <a:cs typeface="+mj-cs"/>
                <a:sym typeface="Trebuchet MS" pitchFamily="1" charset="0"/>
              </a:rPr>
              <a:t>Plasmani po školama i programima</a:t>
            </a:r>
            <a:endParaRPr lang="hr-HR" dirty="0">
              <a:cs typeface="+mj-cs"/>
              <a:sym typeface="Trebuchet MS" pitchFamily="1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6C4BE68B-5E1F-43C9-A878-D3C12ED051C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424793"/>
              </p:ext>
            </p:extLst>
          </p:nvPr>
        </p:nvGraphicFramePr>
        <p:xfrm>
          <a:off x="5967846" y="1821656"/>
          <a:ext cx="2623025" cy="47761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7136"/>
                <a:gridCol w="1004563"/>
                <a:gridCol w="781326"/>
              </a:tblGrid>
              <a:tr h="600081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Plasman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err="1" smtClean="0"/>
                        <a:t>Br.prijave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Bodova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105.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26374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57,63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106.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2546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56,26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107.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22456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55,49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108.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33221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55,18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109.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3456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55,05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mpd="sng">
                      <a:noFill/>
                    </a:lnB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199.</a:t>
                      </a:r>
                      <a:endParaRPr lang="hr-HR" sz="1700" dirty="0"/>
                    </a:p>
                  </a:txBody>
                  <a:tcPr marL="71435" marR="71435" marT="42865" marB="4286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12345</a:t>
                      </a:r>
                      <a:endParaRPr lang="hr-HR" sz="1700" dirty="0"/>
                    </a:p>
                  </a:txBody>
                  <a:tcPr marL="71435" marR="71435" marT="42865" marB="4286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51,05</a:t>
                      </a:r>
                      <a:endParaRPr lang="hr-HR" sz="1700" dirty="0"/>
                    </a:p>
                  </a:txBody>
                  <a:tcPr marL="71435" marR="71435" marT="42865" marB="4286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200.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8756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51,00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201.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22354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50,62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endParaRPr lang="hr-HR" sz="1700" dirty="0"/>
                    </a:p>
                  </a:txBody>
                  <a:tcPr marL="71435" marR="71435" marT="42865" marB="42865"/>
                </a:tc>
              </a:tr>
            </a:tbl>
          </a:graphicData>
        </a:graphic>
      </p:graphicFrame>
      <p:sp>
        <p:nvSpPr>
          <p:cNvPr id="52402" name="TextBox 11"/>
          <p:cNvSpPr txBox="1">
            <a:spLocks noChangeArrowheads="1"/>
          </p:cNvSpPr>
          <p:nvPr/>
        </p:nvSpPr>
        <p:spPr bwMode="auto">
          <a:xfrm>
            <a:off x="179512" y="1199556"/>
            <a:ext cx="2311398" cy="44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28" tIns="38464" rIns="76928" bIns="38464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/>
            <a:r>
              <a:rPr lang="hr-HR" dirty="0" err="1" smtClean="0"/>
              <a:t>I.gimnazija</a:t>
            </a:r>
            <a:r>
              <a:rPr lang="hr-HR" dirty="0" smtClean="0"/>
              <a:t>, </a:t>
            </a:r>
            <a:r>
              <a:rPr lang="hr-HR" dirty="0" err="1" smtClean="0"/>
              <a:t>o.g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52403" name="TextBox 12"/>
          <p:cNvSpPr txBox="1">
            <a:spLocks noChangeArrowheads="1"/>
          </p:cNvSpPr>
          <p:nvPr/>
        </p:nvSpPr>
        <p:spPr bwMode="auto">
          <a:xfrm>
            <a:off x="3131840" y="1218903"/>
            <a:ext cx="2396357" cy="44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28" tIns="38464" rIns="76928" bIns="38464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/>
            <a:r>
              <a:rPr lang="hr-HR" dirty="0" err="1" smtClean="0"/>
              <a:t>II.gimnazija</a:t>
            </a:r>
            <a:r>
              <a:rPr lang="hr-HR" dirty="0" smtClean="0"/>
              <a:t>, </a:t>
            </a:r>
            <a:r>
              <a:rPr lang="hr-HR" dirty="0" err="1" smtClean="0"/>
              <a:t>o.g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52405" name="TextBox 15"/>
          <p:cNvSpPr txBox="1">
            <a:spLocks noChangeArrowheads="1"/>
          </p:cNvSpPr>
          <p:nvPr/>
        </p:nvSpPr>
        <p:spPr bwMode="auto">
          <a:xfrm>
            <a:off x="8702489" y="3562946"/>
            <a:ext cx="463135" cy="44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28" tIns="38464" rIns="76928" bIns="38464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/>
            <a:r>
              <a:rPr lang="hr-HR" b="1" dirty="0"/>
              <a:t>…</a:t>
            </a: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5940152" y="1198962"/>
            <a:ext cx="2481316" cy="44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28" tIns="38464" rIns="76928" bIns="38464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/>
            <a:r>
              <a:rPr lang="hr-HR" dirty="0" err="1" smtClean="0"/>
              <a:t>III.gimnazija</a:t>
            </a:r>
            <a:r>
              <a:rPr lang="hr-HR" dirty="0" smtClean="0"/>
              <a:t>, </a:t>
            </a:r>
            <a:r>
              <a:rPr lang="hr-HR" dirty="0" err="1" smtClean="0"/>
              <a:t>o.g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13" name="Down Arrow 12"/>
          <p:cNvSpPr/>
          <p:nvPr/>
        </p:nvSpPr>
        <p:spPr>
          <a:xfrm flipV="1">
            <a:off x="6444208" y="3598020"/>
            <a:ext cx="576064" cy="2999332"/>
          </a:xfrm>
          <a:prstGeom prst="downArrow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587789"/>
              </p:ext>
            </p:extLst>
          </p:nvPr>
        </p:nvGraphicFramePr>
        <p:xfrm>
          <a:off x="3064536" y="1821656"/>
          <a:ext cx="2623024" cy="47761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7135"/>
                <a:gridCol w="1004563"/>
                <a:gridCol w="781326"/>
              </a:tblGrid>
              <a:tr h="600081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Plasman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err="1" smtClean="0"/>
                        <a:t>Br.prijave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Bodova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107.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2088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57,30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108.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8095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57,15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109.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1024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56,5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110.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10926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56,43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111.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21955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56,27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112.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345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55,16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150.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23844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51,12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151.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12122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51,05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152.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2345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50,88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544026"/>
              </p:ext>
            </p:extLst>
          </p:nvPr>
        </p:nvGraphicFramePr>
        <p:xfrm>
          <a:off x="179512" y="1821656"/>
          <a:ext cx="2605979" cy="47761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0090"/>
                <a:gridCol w="1004563"/>
                <a:gridCol w="781326"/>
              </a:tblGrid>
              <a:tr h="600081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Plasman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err="1" smtClean="0"/>
                        <a:t>Br.prijave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Bodova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66.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12324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56,61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67.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2356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55,00</a:t>
                      </a:r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r-HR" sz="1700" b="0" i="0" dirty="0" smtClean="0"/>
                        <a:t>6</a:t>
                      </a:r>
                      <a:r>
                        <a:rPr lang="hr-HR" sz="17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  <a:endParaRPr lang="hr-HR" sz="17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35" marR="71435" marT="42865" marB="42865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0" i="0" dirty="0" smtClean="0"/>
                        <a:t>2657</a:t>
                      </a:r>
                      <a:endParaRPr lang="hr-HR" sz="1700" b="0" i="0" dirty="0"/>
                    </a:p>
                  </a:txBody>
                  <a:tcPr marL="71435" marR="71435" marT="42865" marB="42865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0" i="0" dirty="0" smtClean="0"/>
                        <a:t>54,5</a:t>
                      </a:r>
                      <a:endParaRPr lang="hr-HR" sz="1700" b="0" i="0" dirty="0"/>
                    </a:p>
                  </a:txBody>
                  <a:tcPr marL="71435" marR="71435" marT="42865" marB="42865">
                    <a:solidFill>
                      <a:srgbClr val="E7E7E7"/>
                    </a:solidFill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69.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7896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54,30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70.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31567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54,20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71.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236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50,00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100.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2341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49,00</a:t>
                      </a:r>
                      <a:endParaRPr lang="hr-HR" sz="1700" dirty="0"/>
                    </a:p>
                  </a:txBody>
                  <a:tcPr marL="71435" marR="71435" marT="42865" marB="4286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101.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26356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48,69</a:t>
                      </a:r>
                      <a:endParaRPr lang="hr-HR" sz="1700" dirty="0"/>
                    </a:p>
                  </a:txBody>
                  <a:tcPr marL="71435" marR="71435" marT="42865" marB="4286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102.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1024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700" b="1" i="1" dirty="0" smtClean="0"/>
                        <a:t>47,3</a:t>
                      </a:r>
                      <a:endParaRPr lang="hr-HR" sz="1700" b="1" i="1" dirty="0"/>
                    </a:p>
                  </a:txBody>
                  <a:tcPr marL="71435" marR="71435" marT="42865" marB="42865">
                    <a:solidFill>
                      <a:srgbClr val="92D050"/>
                    </a:solidFill>
                  </a:tcPr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  <a:tc>
                  <a:txBody>
                    <a:bodyPr/>
                    <a:lstStyle/>
                    <a:p>
                      <a:r>
                        <a:rPr lang="hr-HR" sz="1700" dirty="0" smtClean="0"/>
                        <a:t>…</a:t>
                      </a:r>
                      <a:endParaRPr lang="hr-HR" sz="1700" dirty="0"/>
                    </a:p>
                  </a:txBody>
                  <a:tcPr marL="71435" marR="71435" marT="42865" marB="4286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32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Umjetničke škole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Dodavanje paralelnoga umjetničkog programa</a:t>
            </a:r>
          </a:p>
          <a:p>
            <a:r>
              <a:rPr lang="hr-HR" dirty="0" smtClean="0"/>
              <a:t>Kombiniranje paralelnih umjetničkih programa s općeobrazovnim predmetima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95ACF-15CC-4102-808E-2F78DFC12E83}" type="slidenum">
              <a:rPr lang="hr-HR" smtClean="0"/>
              <a:pPr>
                <a:defRPr/>
              </a:pPr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161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981" y="2038425"/>
            <a:ext cx="8001000" cy="3844925"/>
          </a:xfrm>
        </p:spPr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95ACF-15CC-4102-808E-2F78DFC12E83}" type="slidenum">
              <a:rPr lang="hr-HR" smtClean="0"/>
              <a:pPr>
                <a:defRPr/>
              </a:pPr>
              <a:t>18</a:t>
            </a:fld>
            <a:endParaRPr lang="hr-HR"/>
          </a:p>
        </p:txBody>
      </p:sp>
      <p:pic>
        <p:nvPicPr>
          <p:cNvPr id="1026" name="Picture 2" descr="C:\Users\vedran.FER\AppData\Local\Microsoft\Windows\Temporary Internet Files\Content.IE5\ASEXU69L\MP90031559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29236"/>
            <a:ext cx="8244432" cy="542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4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 NISPVU do NISPUŠŠ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Nacionalni informacijski sustav prijava na visoka učilišta</a:t>
            </a:r>
          </a:p>
          <a:p>
            <a:r>
              <a:rPr lang="hr-HR" dirty="0" smtClean="0"/>
              <a:t>Prva provedba upisa 2010.</a:t>
            </a:r>
          </a:p>
          <a:p>
            <a:r>
              <a:rPr lang="hr-HR" dirty="0" smtClean="0"/>
              <a:t>Osnovne prednosti</a:t>
            </a:r>
          </a:p>
          <a:p>
            <a:pPr lvl="1"/>
            <a:r>
              <a:rPr lang="hr-HR" dirty="0" smtClean="0"/>
              <a:t>Više mogućnosti za prijavu</a:t>
            </a:r>
          </a:p>
          <a:p>
            <a:pPr lvl="1"/>
            <a:r>
              <a:rPr lang="hr-HR" dirty="0" smtClean="0"/>
              <a:t>Bez troškova za kandidate (osim DPPZVS)</a:t>
            </a:r>
          </a:p>
          <a:p>
            <a:pPr lvl="1"/>
            <a:r>
              <a:rPr lang="hr-HR" dirty="0" smtClean="0"/>
              <a:t>Jednostavniji i </a:t>
            </a:r>
            <a:r>
              <a:rPr lang="hr-HR" dirty="0" err="1" smtClean="0"/>
              <a:t>transparentniji</a:t>
            </a:r>
            <a:r>
              <a:rPr lang="hr-HR" dirty="0" smtClean="0"/>
              <a:t> proces</a:t>
            </a:r>
          </a:p>
          <a:p>
            <a:pPr lvl="1"/>
            <a:r>
              <a:rPr lang="hr-HR" dirty="0" smtClean="0"/>
              <a:t>100% </a:t>
            </a:r>
            <a:r>
              <a:rPr lang="hr-HR" dirty="0" err="1" smtClean="0"/>
              <a:t>online</a:t>
            </a:r>
            <a:endParaRPr lang="hr-HR" dirty="0" smtClean="0"/>
          </a:p>
          <a:p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95ACF-15CC-4102-808E-2F78DFC12E83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810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NISPVU ukupna ocjena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Zadovoljni učenici</a:t>
            </a:r>
          </a:p>
          <a:p>
            <a:r>
              <a:rPr lang="hr-HR" dirty="0" smtClean="0"/>
              <a:t>Zadovoljna VU</a:t>
            </a:r>
          </a:p>
          <a:p>
            <a:r>
              <a:rPr lang="hr-HR" dirty="0" smtClean="0"/>
              <a:t>Zadovoljne SŠ</a:t>
            </a:r>
          </a:p>
          <a:p>
            <a:endParaRPr lang="hr-HR" dirty="0" smtClean="0"/>
          </a:p>
          <a:p>
            <a:r>
              <a:rPr lang="hr-HR" dirty="0"/>
              <a:t>a</a:t>
            </a:r>
            <a:r>
              <a:rPr lang="hr-HR" dirty="0" smtClean="0"/>
              <a:t>li i poneki problem:</a:t>
            </a:r>
          </a:p>
          <a:p>
            <a:pPr lvl="1"/>
            <a:r>
              <a:rPr lang="hr-HR" dirty="0" smtClean="0"/>
              <a:t>Neažurnost podataka u e-matici</a:t>
            </a:r>
          </a:p>
          <a:p>
            <a:pPr lvl="1"/>
            <a:r>
              <a:rPr lang="hr-HR" dirty="0" smtClean="0"/>
              <a:t>Otpori nekih VU</a:t>
            </a: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DD6C5-131A-4FD4-BDD2-E07159E12EA7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518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Tokovi podataka u NISPUSŠ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95ACF-15CC-4102-808E-2F78DFC12E83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467544" y="3501008"/>
            <a:ext cx="2030536" cy="1381616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E-matica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1" name="Flowchart: Magnetic Disk 10"/>
          <p:cNvSpPr/>
          <p:nvPr/>
        </p:nvSpPr>
        <p:spPr>
          <a:xfrm>
            <a:off x="7238672" y="3501008"/>
            <a:ext cx="1440160" cy="1584176"/>
          </a:xfrm>
          <a:prstGeom prst="flowChartMagneticDisk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27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NISPUSŠ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2911872" y="3624776"/>
            <a:ext cx="3888432" cy="576064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Osobni podaci i ocjene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flipH="1">
            <a:off x="2897272" y="4306560"/>
            <a:ext cx="3915856" cy="576064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Upisani učenici</a:t>
            </a:r>
            <a:endParaRPr lang="hr-HR" dirty="0">
              <a:solidFill>
                <a:srgbClr val="1D53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73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Tokovi podataka u NISPUSŠ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95ACF-15CC-4102-808E-2F78DFC12E83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467544" y="3501008"/>
            <a:ext cx="2030536" cy="1381616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MZOS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1" name="Flowchart: Magnetic Disk 10"/>
          <p:cNvSpPr/>
          <p:nvPr/>
        </p:nvSpPr>
        <p:spPr>
          <a:xfrm>
            <a:off x="7092280" y="3501008"/>
            <a:ext cx="1440160" cy="1584176"/>
          </a:xfrm>
          <a:prstGeom prst="flowChartMagneticDisk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27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NISPUSŠ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915816" y="2708920"/>
            <a:ext cx="3816424" cy="576064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Kriteriji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2915816" y="3429000"/>
            <a:ext cx="3816424" cy="576064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Odobrenja programa i kvota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flipH="1">
            <a:off x="2901920" y="4191816"/>
            <a:ext cx="3830320" cy="576064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Stanje prijava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 flipH="1">
            <a:off x="2901920" y="5013176"/>
            <a:ext cx="3830320" cy="576064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Rezultati</a:t>
            </a:r>
            <a:endParaRPr lang="hr-HR" dirty="0">
              <a:solidFill>
                <a:srgbClr val="1D53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37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Tokovi podataka u NISPUSŠ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95ACF-15CC-4102-808E-2F78DFC12E83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467544" y="3501008"/>
            <a:ext cx="2030536" cy="1381616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SŠ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1" name="Flowchart: Magnetic Disk 10"/>
          <p:cNvSpPr/>
          <p:nvPr/>
        </p:nvSpPr>
        <p:spPr>
          <a:xfrm>
            <a:off x="7238672" y="3501008"/>
            <a:ext cx="1440160" cy="1584176"/>
          </a:xfrm>
          <a:prstGeom prst="flowChartMagneticDisk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27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NISPUSŠ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924696" y="3630776"/>
            <a:ext cx="3888432" cy="576064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Dodatne provjere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2924696" y="2204864"/>
            <a:ext cx="3888432" cy="576064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Prijedlog programa i kvota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flipH="1">
            <a:off x="2897272" y="4318104"/>
            <a:ext cx="3915856" cy="576064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Stanje prijava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 flipH="1">
            <a:off x="2924696" y="5014168"/>
            <a:ext cx="3888432" cy="576064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Rezultati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 flipH="1">
            <a:off x="2924696" y="5733256"/>
            <a:ext cx="3888432" cy="576064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Raspored po odjeljenjima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924696" y="2949600"/>
            <a:ext cx="3888432" cy="576064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Struktura odjeljenja</a:t>
            </a:r>
            <a:endParaRPr lang="hr-HR" dirty="0">
              <a:solidFill>
                <a:srgbClr val="1D53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76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Tokovi podataka u NISPUSŠ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95ACF-15CC-4102-808E-2F78DFC12E83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442656" y="3789040"/>
            <a:ext cx="2030536" cy="1381616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OŠ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1" name="Flowchart: Magnetic Disk 10"/>
          <p:cNvSpPr/>
          <p:nvPr/>
        </p:nvSpPr>
        <p:spPr>
          <a:xfrm>
            <a:off x="7238672" y="3501008"/>
            <a:ext cx="1440160" cy="1584176"/>
          </a:xfrm>
          <a:prstGeom prst="flowChartMagneticDisk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27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NISPUSŠ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flipH="1">
            <a:off x="2924696" y="4077072"/>
            <a:ext cx="3915856" cy="576064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Ispis prijavnica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 flipH="1">
            <a:off x="2924696" y="5014168"/>
            <a:ext cx="3888432" cy="576064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Rezultati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 flipH="1">
            <a:off x="2910984" y="3212976"/>
            <a:ext cx="3915856" cy="576064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Stanje prijava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12" name="Flowchart: Magnetic Disk 11"/>
          <p:cNvSpPr/>
          <p:nvPr/>
        </p:nvSpPr>
        <p:spPr>
          <a:xfrm>
            <a:off x="740220" y="1879104"/>
            <a:ext cx="1440160" cy="1045840"/>
          </a:xfrm>
          <a:prstGeom prst="flowChartMagneticDisk">
            <a:avLst/>
          </a:prstGeom>
          <a:solidFill>
            <a:schemeClr val="bg2"/>
          </a:solidFill>
          <a:ln>
            <a:solidFill>
              <a:schemeClr val="accent1">
                <a:shade val="50000"/>
                <a:alpha val="27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1D538B"/>
                </a:solidFill>
              </a:rPr>
              <a:t>AAI</a:t>
            </a:r>
            <a:endParaRPr lang="hr-HR" dirty="0">
              <a:solidFill>
                <a:srgbClr val="1D538B"/>
              </a:solidFill>
            </a:endParaRPr>
          </a:p>
        </p:txBody>
      </p:sp>
      <p:sp>
        <p:nvSpPr>
          <p:cNvPr id="3" name="Down Arrow 2"/>
          <p:cNvSpPr/>
          <p:nvPr/>
        </p:nvSpPr>
        <p:spPr>
          <a:xfrm flipV="1">
            <a:off x="1270748" y="3088464"/>
            <a:ext cx="360040" cy="607680"/>
          </a:xfrm>
          <a:prstGeom prst="downArrow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206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95ACF-15CC-4102-808E-2F78DFC12E83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696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95ACF-15CC-4102-808E-2F78DFC12E83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4" y="34911"/>
            <a:ext cx="9143999" cy="6686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925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4504</TotalTime>
  <Words>863</Words>
  <Application>Microsoft Office PowerPoint</Application>
  <PresentationFormat>On-screen Show (4:3)</PresentationFormat>
  <Paragraphs>565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Profile</vt:lpstr>
      <vt:lpstr>Nacionalni informacijski sustav prijava i upisa u srednje škole – NISPUSŠ</vt:lpstr>
      <vt:lpstr>Od NISPVU do NISPUŠŠ</vt:lpstr>
      <vt:lpstr>NISPVU ukupna ocjena</vt:lpstr>
      <vt:lpstr>Tokovi podataka u NISPUSŠ</vt:lpstr>
      <vt:lpstr>Tokovi podataka u NISPUSŠ</vt:lpstr>
      <vt:lpstr>Tokovi podataka u NISPUSŠ</vt:lpstr>
      <vt:lpstr>Tokovi podataka u NISPUSŠ</vt:lpstr>
      <vt:lpstr>PowerPoint Presentation</vt:lpstr>
      <vt:lpstr>PowerPoint Presentation</vt:lpstr>
      <vt:lpstr>PowerPoint Presentation</vt:lpstr>
      <vt:lpstr>Izrada rang - lista</vt:lpstr>
      <vt:lpstr>Ivan Horvat – lista prioriteta</vt:lpstr>
      <vt:lpstr>Plasmani po školama i programima</vt:lpstr>
      <vt:lpstr>Plasmani po školama i programima</vt:lpstr>
      <vt:lpstr>Plasmani po školama i programima</vt:lpstr>
      <vt:lpstr>Plasmani po školama i programima</vt:lpstr>
      <vt:lpstr>Umjetničke škole</vt:lpstr>
      <vt:lpstr>PowerPoint Presentation</vt:lpstr>
    </vt:vector>
  </TitlesOfParts>
  <Company>RH-TDU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hopuhac</dc:creator>
  <cp:lastModifiedBy>kbegonja</cp:lastModifiedBy>
  <cp:revision>98</cp:revision>
  <cp:lastPrinted>1601-01-01T00:00:00Z</cp:lastPrinted>
  <dcterms:created xsi:type="dcterms:W3CDTF">2008-10-07T08:14:54Z</dcterms:created>
  <dcterms:modified xsi:type="dcterms:W3CDTF">2013-02-11T14:39:53Z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